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7" r:id="rId2"/>
    <p:sldId id="278" r:id="rId3"/>
    <p:sldId id="279" r:id="rId4"/>
    <p:sldId id="285" r:id="rId5"/>
    <p:sldId id="280" r:id="rId6"/>
    <p:sldId id="281" r:id="rId7"/>
    <p:sldId id="282" r:id="rId8"/>
    <p:sldId id="283" r:id="rId9"/>
    <p:sldId id="284" r:id="rId10"/>
    <p:sldId id="272" r:id="rId11"/>
    <p:sldId id="286" r:id="rId12"/>
    <p:sldId id="258" r:id="rId1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008000"/>
    <a:srgbClr val="FFFFCC"/>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011" autoAdjust="0"/>
    <p:restoredTop sz="94718" autoAdjust="0"/>
  </p:normalViewPr>
  <p:slideViewPr>
    <p:cSldViewPr snapToGrid="0">
      <p:cViewPr varScale="1">
        <p:scale>
          <a:sx n="69" d="100"/>
          <a:sy n="69" d="100"/>
        </p:scale>
        <p:origin x="192" y="5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BD5541-DD46-47EF-8ABE-C031A92E3B67}" type="doc">
      <dgm:prSet loTypeId="urn:microsoft.com/office/officeart/2005/8/layout/pyramid4" loCatId="pyramid" qsTypeId="urn:microsoft.com/office/officeart/2005/8/quickstyle/3d4" qsCatId="3D" csTypeId="urn:microsoft.com/office/officeart/2005/8/colors/colorful5" csCatId="colorful" phldr="1"/>
      <dgm:spPr/>
      <dgm:t>
        <a:bodyPr/>
        <a:lstStyle/>
        <a:p>
          <a:endParaRPr lang="zh-TW" altLang="en-US"/>
        </a:p>
      </dgm:t>
    </dgm:pt>
    <dgm:pt modelId="{85F8906D-9505-45DE-93C7-AB1AEE07C891}">
      <dgm:prSet phldrT="[文字]" custT="1"/>
      <dgm:spPr/>
      <dgm:t>
        <a:bodyPr/>
        <a:lstStyle/>
        <a:p>
          <a:r>
            <a:rPr lang="zh-TW" altLang="en-US" sz="2400" dirty="0">
              <a:latin typeface="微軟正黑體" panose="020B0604030504040204" pitchFamily="34" charset="-120"/>
              <a:ea typeface="微軟正黑體" panose="020B0604030504040204" pitchFamily="34" charset="-120"/>
            </a:rPr>
            <a:t>認知層面</a:t>
          </a:r>
        </a:p>
      </dgm:t>
    </dgm:pt>
    <dgm:pt modelId="{21805A9E-0AFF-4DCC-8459-6042BC21F4D7}" type="parTrans" cxnId="{26671CE1-824F-4FA8-8785-9AC58DA04680}">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A1B1A8DF-E58F-4046-A11E-E9C3AED52DB5}" type="sibTrans" cxnId="{26671CE1-824F-4FA8-8785-9AC58DA04680}">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C0A4E599-FEBE-48BB-82CB-E455E496D215}">
      <dgm:prSet phldrT="[文字]" custT="1"/>
      <dgm:spPr/>
      <dgm:t>
        <a:bodyPr/>
        <a:lstStyle/>
        <a:p>
          <a:r>
            <a:rPr lang="zh-TW" altLang="en-US" sz="2400" dirty="0">
              <a:latin typeface="微軟正黑體" panose="020B0604030504040204" pitchFamily="34" charset="-120"/>
              <a:ea typeface="微軟正黑體" panose="020B0604030504040204" pitchFamily="34" charset="-120"/>
            </a:rPr>
            <a:t>情感層面</a:t>
          </a:r>
        </a:p>
      </dgm:t>
    </dgm:pt>
    <dgm:pt modelId="{BE56E30C-5755-4AB1-BF63-C8E3EE351DC7}" type="parTrans" cxnId="{24B273FB-5B27-467E-A436-68750C9606A6}">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F169FFF7-A6BB-4EDE-A433-B4282AF7154E}" type="sibTrans" cxnId="{24B273FB-5B27-467E-A436-68750C9606A6}">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EA6E3589-2393-45A2-8262-5983F2A5E5A0}">
      <dgm:prSet phldrT="[文字]" custT="1"/>
      <dgm:spPr/>
      <dgm:t>
        <a:bodyPr/>
        <a:lstStyle/>
        <a:p>
          <a:r>
            <a:rPr lang="zh-TW" altLang="en-US" sz="2800">
              <a:latin typeface="微軟正黑體" panose="020B0604030504040204" pitchFamily="34" charset="-120"/>
              <a:ea typeface="微軟正黑體" panose="020B0604030504040204" pitchFamily="34" charset="-120"/>
            </a:rPr>
            <a:t>健康公民</a:t>
          </a:r>
          <a:endParaRPr lang="zh-TW" altLang="en-US" sz="2800" dirty="0">
            <a:latin typeface="微軟正黑體" panose="020B0604030504040204" pitchFamily="34" charset="-120"/>
            <a:ea typeface="微軟正黑體" panose="020B0604030504040204" pitchFamily="34" charset="-120"/>
          </a:endParaRPr>
        </a:p>
      </dgm:t>
    </dgm:pt>
    <dgm:pt modelId="{8237FFE9-20FD-49D8-8D5D-3C294B270A75}" type="parTrans" cxnId="{B07BDF77-A016-4BD2-8E70-ABB33125D8BB}">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EFD2CAEB-5F97-4A06-81CD-40D213EEB485}" type="sibTrans" cxnId="{B07BDF77-A016-4BD2-8E70-ABB33125D8BB}">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15177A0C-22A7-4085-9174-8533D519D6C1}">
      <dgm:prSet phldrT="[文字]" custT="1"/>
      <dgm:spPr/>
      <dgm:t>
        <a:bodyPr/>
        <a:lstStyle/>
        <a:p>
          <a:r>
            <a:rPr lang="zh-TW" altLang="en-US" sz="2400" dirty="0">
              <a:latin typeface="微軟正黑體" panose="020B0604030504040204" pitchFamily="34" charset="-120"/>
              <a:ea typeface="微軟正黑體" panose="020B0604030504040204" pitchFamily="34" charset="-120"/>
            </a:rPr>
            <a:t>實踐層面</a:t>
          </a:r>
        </a:p>
      </dgm:t>
    </dgm:pt>
    <dgm:pt modelId="{73543CAB-0EAE-45A9-90E6-74885F8ABF44}" type="parTrans" cxnId="{D74377ED-3085-41D1-BDE5-DBE150325575}">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3484D15F-500B-4B25-84E8-0E7F484FF3E4}" type="sibTrans" cxnId="{D74377ED-3085-41D1-BDE5-DBE150325575}">
      <dgm:prSet/>
      <dgm:spPr/>
      <dgm:t>
        <a:bodyPr/>
        <a:lstStyle/>
        <a:p>
          <a:endParaRPr lang="zh-TW" altLang="en-US" sz="2000">
            <a:latin typeface="微軟正黑體" panose="020B0604030504040204" pitchFamily="34" charset="-120"/>
            <a:ea typeface="微軟正黑體" panose="020B0604030504040204" pitchFamily="34" charset="-120"/>
          </a:endParaRPr>
        </a:p>
      </dgm:t>
    </dgm:pt>
    <dgm:pt modelId="{37EFEE8E-1F6E-48ED-BA89-5AA21C598636}" type="pres">
      <dgm:prSet presAssocID="{A3BD5541-DD46-47EF-8ABE-C031A92E3B67}" presName="compositeShape" presStyleCnt="0">
        <dgm:presLayoutVars>
          <dgm:chMax val="9"/>
          <dgm:dir/>
          <dgm:resizeHandles val="exact"/>
        </dgm:presLayoutVars>
      </dgm:prSet>
      <dgm:spPr/>
    </dgm:pt>
    <dgm:pt modelId="{60A8FB11-D17C-4670-91C3-C7BD7AC38FD3}" type="pres">
      <dgm:prSet presAssocID="{A3BD5541-DD46-47EF-8ABE-C031A92E3B67}" presName="triangle1" presStyleLbl="node1" presStyleIdx="0" presStyleCnt="4">
        <dgm:presLayoutVars>
          <dgm:bulletEnabled val="1"/>
        </dgm:presLayoutVars>
      </dgm:prSet>
      <dgm:spPr/>
    </dgm:pt>
    <dgm:pt modelId="{57C8B149-8CCF-41F2-9FF3-C4A841C89170}" type="pres">
      <dgm:prSet presAssocID="{A3BD5541-DD46-47EF-8ABE-C031A92E3B67}" presName="triangle2" presStyleLbl="node1" presStyleIdx="1" presStyleCnt="4">
        <dgm:presLayoutVars>
          <dgm:bulletEnabled val="1"/>
        </dgm:presLayoutVars>
      </dgm:prSet>
      <dgm:spPr/>
    </dgm:pt>
    <dgm:pt modelId="{156421E4-8D85-44CF-BB2E-BB349E9581B7}" type="pres">
      <dgm:prSet presAssocID="{A3BD5541-DD46-47EF-8ABE-C031A92E3B67}" presName="triangle3" presStyleLbl="node1" presStyleIdx="2" presStyleCnt="4">
        <dgm:presLayoutVars>
          <dgm:bulletEnabled val="1"/>
        </dgm:presLayoutVars>
      </dgm:prSet>
      <dgm:spPr/>
    </dgm:pt>
    <dgm:pt modelId="{D66A209D-6ADC-4522-AD92-FF6D8C60F7D3}" type="pres">
      <dgm:prSet presAssocID="{A3BD5541-DD46-47EF-8ABE-C031A92E3B67}" presName="triangle4" presStyleLbl="node1" presStyleIdx="3" presStyleCnt="4">
        <dgm:presLayoutVars>
          <dgm:bulletEnabled val="1"/>
        </dgm:presLayoutVars>
      </dgm:prSet>
      <dgm:spPr/>
    </dgm:pt>
  </dgm:ptLst>
  <dgm:cxnLst>
    <dgm:cxn modelId="{587BF72A-C041-4E91-9F1F-ADAEE3E8FEF4}" type="presOf" srcId="{85F8906D-9505-45DE-93C7-AB1AEE07C891}" destId="{60A8FB11-D17C-4670-91C3-C7BD7AC38FD3}" srcOrd="0" destOrd="0" presId="urn:microsoft.com/office/officeart/2005/8/layout/pyramid4"/>
    <dgm:cxn modelId="{96C00A4F-590F-4055-AA17-0B11E2996749}" type="presOf" srcId="{C0A4E599-FEBE-48BB-82CB-E455E496D215}" destId="{57C8B149-8CCF-41F2-9FF3-C4A841C89170}" srcOrd="0" destOrd="0" presId="urn:microsoft.com/office/officeart/2005/8/layout/pyramid4"/>
    <dgm:cxn modelId="{8821E86C-F5FE-47EC-A541-92C2FF02ADD3}" type="presOf" srcId="{EA6E3589-2393-45A2-8262-5983F2A5E5A0}" destId="{156421E4-8D85-44CF-BB2E-BB349E9581B7}" srcOrd="0" destOrd="0" presId="urn:microsoft.com/office/officeart/2005/8/layout/pyramid4"/>
    <dgm:cxn modelId="{B07BDF77-A016-4BD2-8E70-ABB33125D8BB}" srcId="{A3BD5541-DD46-47EF-8ABE-C031A92E3B67}" destId="{EA6E3589-2393-45A2-8262-5983F2A5E5A0}" srcOrd="2" destOrd="0" parTransId="{8237FFE9-20FD-49D8-8D5D-3C294B270A75}" sibTransId="{EFD2CAEB-5F97-4A06-81CD-40D213EEB485}"/>
    <dgm:cxn modelId="{85B3EE91-A756-4DB2-8C99-020C5900DDE9}" type="presOf" srcId="{A3BD5541-DD46-47EF-8ABE-C031A92E3B67}" destId="{37EFEE8E-1F6E-48ED-BA89-5AA21C598636}" srcOrd="0" destOrd="0" presId="urn:microsoft.com/office/officeart/2005/8/layout/pyramid4"/>
    <dgm:cxn modelId="{C1BD6BC2-971E-4FE6-A9AC-14BB43FC349D}" type="presOf" srcId="{15177A0C-22A7-4085-9174-8533D519D6C1}" destId="{D66A209D-6ADC-4522-AD92-FF6D8C60F7D3}" srcOrd="0" destOrd="0" presId="urn:microsoft.com/office/officeart/2005/8/layout/pyramid4"/>
    <dgm:cxn modelId="{26671CE1-824F-4FA8-8785-9AC58DA04680}" srcId="{A3BD5541-DD46-47EF-8ABE-C031A92E3B67}" destId="{85F8906D-9505-45DE-93C7-AB1AEE07C891}" srcOrd="0" destOrd="0" parTransId="{21805A9E-0AFF-4DCC-8459-6042BC21F4D7}" sibTransId="{A1B1A8DF-E58F-4046-A11E-E9C3AED52DB5}"/>
    <dgm:cxn modelId="{D74377ED-3085-41D1-BDE5-DBE150325575}" srcId="{A3BD5541-DD46-47EF-8ABE-C031A92E3B67}" destId="{15177A0C-22A7-4085-9174-8533D519D6C1}" srcOrd="3" destOrd="0" parTransId="{73543CAB-0EAE-45A9-90E6-74885F8ABF44}" sibTransId="{3484D15F-500B-4B25-84E8-0E7F484FF3E4}"/>
    <dgm:cxn modelId="{24B273FB-5B27-467E-A436-68750C9606A6}" srcId="{A3BD5541-DD46-47EF-8ABE-C031A92E3B67}" destId="{C0A4E599-FEBE-48BB-82CB-E455E496D215}" srcOrd="1" destOrd="0" parTransId="{BE56E30C-5755-4AB1-BF63-C8E3EE351DC7}" sibTransId="{F169FFF7-A6BB-4EDE-A433-B4282AF7154E}"/>
    <dgm:cxn modelId="{4A1F572A-005E-44D2-95F8-B51D5F5D1016}" type="presParOf" srcId="{37EFEE8E-1F6E-48ED-BA89-5AA21C598636}" destId="{60A8FB11-D17C-4670-91C3-C7BD7AC38FD3}" srcOrd="0" destOrd="0" presId="urn:microsoft.com/office/officeart/2005/8/layout/pyramid4"/>
    <dgm:cxn modelId="{215C352C-C7C8-4CBD-8905-121EA06DACCE}" type="presParOf" srcId="{37EFEE8E-1F6E-48ED-BA89-5AA21C598636}" destId="{57C8B149-8CCF-41F2-9FF3-C4A841C89170}" srcOrd="1" destOrd="0" presId="urn:microsoft.com/office/officeart/2005/8/layout/pyramid4"/>
    <dgm:cxn modelId="{D1203E6B-3D8D-4EF6-894D-481DCD25B59A}" type="presParOf" srcId="{37EFEE8E-1F6E-48ED-BA89-5AA21C598636}" destId="{156421E4-8D85-44CF-BB2E-BB349E9581B7}" srcOrd="2" destOrd="0" presId="urn:microsoft.com/office/officeart/2005/8/layout/pyramid4"/>
    <dgm:cxn modelId="{2C6CB3A5-07E4-4507-A907-7DA7B12CD6A5}" type="presParOf" srcId="{37EFEE8E-1F6E-48ED-BA89-5AA21C598636}" destId="{D66A209D-6ADC-4522-AD92-FF6D8C60F7D3}"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8FB11-D17C-4670-91C3-C7BD7AC38FD3}">
      <dsp:nvSpPr>
        <dsp:cNvPr id="0" name=""/>
        <dsp:cNvSpPr/>
      </dsp:nvSpPr>
      <dsp:spPr>
        <a:xfrm>
          <a:off x="2855515" y="0"/>
          <a:ext cx="2175668" cy="2175668"/>
        </a:xfrm>
        <a:prstGeom prst="triangle">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TW" altLang="en-US" sz="2400" kern="1200" dirty="0">
              <a:latin typeface="微軟正黑體" panose="020B0604030504040204" pitchFamily="34" charset="-120"/>
              <a:ea typeface="微軟正黑體" panose="020B0604030504040204" pitchFamily="34" charset="-120"/>
            </a:rPr>
            <a:t>認知層面</a:t>
          </a:r>
        </a:p>
      </dsp:txBody>
      <dsp:txXfrm>
        <a:off x="3399432" y="1087834"/>
        <a:ext cx="1087834" cy="1087834"/>
      </dsp:txXfrm>
    </dsp:sp>
    <dsp:sp modelId="{57C8B149-8CCF-41F2-9FF3-C4A841C89170}">
      <dsp:nvSpPr>
        <dsp:cNvPr id="0" name=""/>
        <dsp:cNvSpPr/>
      </dsp:nvSpPr>
      <dsp:spPr>
        <a:xfrm>
          <a:off x="1767681" y="2175668"/>
          <a:ext cx="2175668" cy="2175668"/>
        </a:xfrm>
        <a:prstGeom prst="triangle">
          <a:avLst/>
        </a:prstGeom>
        <a:solidFill>
          <a:schemeClr val="accent5">
            <a:hueOff val="-2451115"/>
            <a:satOff val="-3409"/>
            <a:lumOff val="-130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TW" altLang="en-US" sz="2400" kern="1200" dirty="0">
              <a:latin typeface="微軟正黑體" panose="020B0604030504040204" pitchFamily="34" charset="-120"/>
              <a:ea typeface="微軟正黑體" panose="020B0604030504040204" pitchFamily="34" charset="-120"/>
            </a:rPr>
            <a:t>情感層面</a:t>
          </a:r>
        </a:p>
      </dsp:txBody>
      <dsp:txXfrm>
        <a:off x="2311598" y="3263502"/>
        <a:ext cx="1087834" cy="1087834"/>
      </dsp:txXfrm>
    </dsp:sp>
    <dsp:sp modelId="{156421E4-8D85-44CF-BB2E-BB349E9581B7}">
      <dsp:nvSpPr>
        <dsp:cNvPr id="0" name=""/>
        <dsp:cNvSpPr/>
      </dsp:nvSpPr>
      <dsp:spPr>
        <a:xfrm rot="10800000">
          <a:off x="2855515" y="2175668"/>
          <a:ext cx="2175668" cy="2175668"/>
        </a:xfrm>
        <a:prstGeom prst="triangle">
          <a:avLst/>
        </a:prstGeom>
        <a:solidFill>
          <a:schemeClr val="accent5">
            <a:hueOff val="-4902230"/>
            <a:satOff val="-6819"/>
            <a:lumOff val="-261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zh-TW" altLang="en-US" sz="2800" kern="1200">
              <a:latin typeface="微軟正黑體" panose="020B0604030504040204" pitchFamily="34" charset="-120"/>
              <a:ea typeface="微軟正黑體" panose="020B0604030504040204" pitchFamily="34" charset="-120"/>
            </a:rPr>
            <a:t>健康公民</a:t>
          </a:r>
          <a:endParaRPr lang="zh-TW" altLang="en-US" sz="2800" kern="1200" dirty="0">
            <a:latin typeface="微軟正黑體" panose="020B0604030504040204" pitchFamily="34" charset="-120"/>
            <a:ea typeface="微軟正黑體" panose="020B0604030504040204" pitchFamily="34" charset="-120"/>
          </a:endParaRPr>
        </a:p>
      </dsp:txBody>
      <dsp:txXfrm rot="10800000">
        <a:off x="3399432" y="2175668"/>
        <a:ext cx="1087834" cy="1087834"/>
      </dsp:txXfrm>
    </dsp:sp>
    <dsp:sp modelId="{D66A209D-6ADC-4522-AD92-FF6D8C60F7D3}">
      <dsp:nvSpPr>
        <dsp:cNvPr id="0" name=""/>
        <dsp:cNvSpPr/>
      </dsp:nvSpPr>
      <dsp:spPr>
        <a:xfrm>
          <a:off x="3943350" y="2175668"/>
          <a:ext cx="2175668" cy="2175668"/>
        </a:xfrm>
        <a:prstGeom prst="triangle">
          <a:avLst/>
        </a:prstGeom>
        <a:solidFill>
          <a:schemeClr val="accent5">
            <a:hueOff val="-7353344"/>
            <a:satOff val="-10228"/>
            <a:lumOff val="-392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TW" altLang="en-US" sz="2400" kern="1200" dirty="0">
              <a:latin typeface="微軟正黑體" panose="020B0604030504040204" pitchFamily="34" charset="-120"/>
              <a:ea typeface="微軟正黑體" panose="020B0604030504040204" pitchFamily="34" charset="-120"/>
            </a:rPr>
            <a:t>實踐層面</a:t>
          </a:r>
        </a:p>
      </dsp:txBody>
      <dsp:txXfrm>
        <a:off x="4487267" y="3263502"/>
        <a:ext cx="1087834" cy="1087834"/>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EBD73D5-FC3C-46F2-86FA-6ACE05C2C1A3}" type="datetimeFigureOut">
              <a:rPr lang="zh-TW" altLang="en-US" smtClean="0"/>
              <a:t>2020/9/4</a:t>
            </a:fld>
            <a:endParaRPr lang="zh-TW" altLang="en-US"/>
          </a:p>
        </p:txBody>
      </p:sp>
      <p:sp>
        <p:nvSpPr>
          <p:cNvPr id="4" name="投影片圖像版面配置區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80E8BF9-9FB2-4660-AE97-302DE65EBF37}" type="slidenum">
              <a:rPr lang="zh-TW" altLang="en-US" smtClean="0"/>
              <a:t>‹#›</a:t>
            </a:fld>
            <a:endParaRPr lang="zh-TW" altLang="en-US"/>
          </a:p>
        </p:txBody>
      </p:sp>
    </p:spTree>
    <p:extLst>
      <p:ext uri="{BB962C8B-B14F-4D97-AF65-F5344CB8AC3E}">
        <p14:creationId xmlns:p14="http://schemas.microsoft.com/office/powerpoint/2010/main" val="716182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who.int/zh/emergencies/diseases/novel-coronavirus-2019/advice-for-public/myth-busters"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www.chp.gov.hk/tc/healthtopics/content/24/102466.html" TargetMode="External"/><Relationship Id="rId4" Type="http://schemas.openxmlformats.org/officeDocument/2006/relationships/hyperlink" Target="http://wsjkw.sh.gov.cn/xdybmfz/20200416/5d1b009acf5b4890a843dc98b1dd8472.html"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doi.org/10.3201/eid2609.202135"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who.int/zh/emergencies/diseases/novel-coronavirus-2019/advice-for-public/myth-buster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who.int/zh/emergencies/diseases/novel-coronavirus-2019/advice-for-public/myth-buster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80E8BF9-9FB2-4660-AE97-302DE65EBF37}" type="slidenum">
              <a:rPr lang="zh-TW" altLang="en-US" smtClean="0"/>
              <a:t>1</a:t>
            </a:fld>
            <a:endParaRPr lang="zh-TW" altLang="en-US"/>
          </a:p>
        </p:txBody>
      </p:sp>
    </p:spTree>
    <p:extLst>
      <p:ext uri="{BB962C8B-B14F-4D97-AF65-F5344CB8AC3E}">
        <p14:creationId xmlns:p14="http://schemas.microsoft.com/office/powerpoint/2010/main" val="3604000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165225" y="1241425"/>
            <a:ext cx="4467225" cy="3349625"/>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80E8BF9-9FB2-4660-AE97-302DE65EBF37}" type="slidenum">
              <a:rPr lang="zh-TW" altLang="en-US" smtClean="0"/>
              <a:t>10</a:t>
            </a:fld>
            <a:endParaRPr lang="zh-TW" altLang="en-US"/>
          </a:p>
        </p:txBody>
      </p:sp>
    </p:spTree>
    <p:extLst>
      <p:ext uri="{BB962C8B-B14F-4D97-AF65-F5344CB8AC3E}">
        <p14:creationId xmlns:p14="http://schemas.microsoft.com/office/powerpoint/2010/main" val="227073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80E8BF9-9FB2-4660-AE97-302DE65EBF37}" type="slidenum">
              <a:rPr lang="zh-TW" altLang="en-US" smtClean="0"/>
              <a:t>11</a:t>
            </a:fld>
            <a:endParaRPr lang="zh-TW" altLang="en-US"/>
          </a:p>
        </p:txBody>
      </p:sp>
    </p:spTree>
    <p:extLst>
      <p:ext uri="{BB962C8B-B14F-4D97-AF65-F5344CB8AC3E}">
        <p14:creationId xmlns:p14="http://schemas.microsoft.com/office/powerpoint/2010/main" val="144563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165225" y="1241425"/>
            <a:ext cx="4467225" cy="3349625"/>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80E8BF9-9FB2-4660-AE97-302DE65EBF37}" type="slidenum">
              <a:rPr lang="zh-TW" altLang="en-US" smtClean="0"/>
              <a:t>2</a:t>
            </a:fld>
            <a:endParaRPr lang="zh-TW" altLang="en-US"/>
          </a:p>
        </p:txBody>
      </p:sp>
    </p:spTree>
    <p:extLst>
      <p:ext uri="{BB962C8B-B14F-4D97-AF65-F5344CB8AC3E}">
        <p14:creationId xmlns:p14="http://schemas.microsoft.com/office/powerpoint/2010/main" val="1950735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80E8BF9-9FB2-4660-AE97-302DE65EBF37}" type="slidenum">
              <a:rPr lang="zh-TW" altLang="en-US" smtClean="0"/>
              <a:t>3</a:t>
            </a:fld>
            <a:endParaRPr lang="zh-TW" altLang="en-US"/>
          </a:p>
        </p:txBody>
      </p:sp>
    </p:spTree>
    <p:extLst>
      <p:ext uri="{BB962C8B-B14F-4D97-AF65-F5344CB8AC3E}">
        <p14:creationId xmlns:p14="http://schemas.microsoft.com/office/powerpoint/2010/main" val="3546787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80E8BF9-9FB2-4660-AE97-302DE65EBF37}" type="slidenum">
              <a:rPr lang="zh-TW" altLang="en-US" smtClean="0"/>
              <a:t>4</a:t>
            </a:fld>
            <a:endParaRPr lang="zh-TW" altLang="en-US"/>
          </a:p>
        </p:txBody>
      </p:sp>
    </p:spTree>
    <p:extLst>
      <p:ext uri="{BB962C8B-B14F-4D97-AF65-F5344CB8AC3E}">
        <p14:creationId xmlns:p14="http://schemas.microsoft.com/office/powerpoint/2010/main" val="2691629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165225" y="1241425"/>
            <a:ext cx="4467225" cy="3349625"/>
          </a:xfrm>
        </p:spPr>
      </p:sp>
      <p:sp>
        <p:nvSpPr>
          <p:cNvPr id="3" name="備忘稿版面配置區 2"/>
          <p:cNvSpPr>
            <a:spLocks noGrp="1"/>
          </p:cNvSpPr>
          <p:nvPr>
            <p:ph type="body" idx="1"/>
          </p:nvPr>
        </p:nvSpPr>
        <p:spPr/>
        <p:txBody>
          <a:bodyPr/>
          <a:lstStyle/>
          <a:p>
            <a:r>
              <a:rPr lang="zh-TW" altLang="en-US" dirty="0"/>
              <a:t>參考資料：</a:t>
            </a:r>
          </a:p>
          <a:p>
            <a:r>
              <a:rPr lang="en-US" altLang="zh-TW" dirty="0"/>
              <a:t>1)</a:t>
            </a:r>
            <a:r>
              <a:rPr lang="zh-TW" altLang="en-US" dirty="0"/>
              <a:t>世界衛生組織</a:t>
            </a:r>
            <a:r>
              <a:rPr lang="en-US" altLang="zh-TW" dirty="0"/>
              <a:t>《</a:t>
            </a:r>
            <a:r>
              <a:rPr lang="en-US" altLang="zh-CN" dirty="0"/>
              <a:t>2019</a:t>
            </a:r>
            <a:r>
              <a:rPr lang="zh-CN" altLang="en-US" dirty="0"/>
              <a:t>冠狀病毒病：傳言和事實</a:t>
            </a:r>
            <a:r>
              <a:rPr lang="en-US" altLang="zh-TW" dirty="0"/>
              <a:t>》 </a:t>
            </a:r>
            <a:r>
              <a:rPr lang="zh-TW" altLang="en-US" dirty="0"/>
              <a:t>，最後一次瀏覽日期：</a:t>
            </a:r>
            <a:r>
              <a:rPr lang="en-US" altLang="zh-TW" dirty="0"/>
              <a:t>2020</a:t>
            </a:r>
            <a:r>
              <a:rPr lang="zh-TW" altLang="en-US" dirty="0"/>
              <a:t>年</a:t>
            </a:r>
            <a:r>
              <a:rPr lang="en-US" altLang="zh-TW" dirty="0"/>
              <a:t>6</a:t>
            </a:r>
            <a:r>
              <a:rPr lang="zh-TW" altLang="en-US" dirty="0"/>
              <a:t>月</a:t>
            </a:r>
          </a:p>
          <a:p>
            <a:r>
              <a:rPr lang="en-US" altLang="zh-TW" dirty="0">
                <a:hlinkClick r:id="rId3"/>
              </a:rPr>
              <a:t>https://www.who.int/zh/emergencies/diseases/novel-coronavirus-2019/advice-for-public/myth-busters</a:t>
            </a:r>
            <a:endParaRPr lang="en-US" altLang="zh-TW" dirty="0"/>
          </a:p>
          <a:p>
            <a:endParaRPr lang="en-US" altLang="zh-TW"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a:t>2)</a:t>
            </a:r>
            <a:r>
              <a:rPr lang="zh-TW" altLang="en-US" sz="1200" b="0" i="0" kern="1200" dirty="0">
                <a:solidFill>
                  <a:schemeClr val="tx1"/>
                </a:solidFill>
                <a:effectLst/>
                <a:latin typeface="微軟正黑體" panose="020B0604030504040204" pitchFamily="34" charset="-120"/>
                <a:ea typeface="微軟正黑體" panose="020B0604030504040204" pitchFamily="34" charset="-120"/>
                <a:cs typeface="+mn-cs"/>
              </a:rPr>
              <a:t>上海市衛生健康委員會 </a:t>
            </a:r>
            <a:r>
              <a:rPr lang="en-US" altLang="zh-TW" dirty="0"/>
              <a:t>《</a:t>
            </a:r>
            <a:r>
              <a:rPr lang="zh-TW" altLang="en-US" dirty="0"/>
              <a:t>被蚊子叮了，會得新冠嗎？</a:t>
            </a:r>
            <a:r>
              <a:rPr lang="en-US" altLang="zh-TW" dirty="0"/>
              <a:t>》 </a:t>
            </a:r>
            <a:r>
              <a:rPr lang="zh-TW" altLang="en-US" dirty="0"/>
              <a:t>，最後一次瀏覽日期：</a:t>
            </a:r>
            <a:r>
              <a:rPr lang="en-US" altLang="zh-TW" dirty="0"/>
              <a:t>2020</a:t>
            </a:r>
            <a:r>
              <a:rPr lang="zh-TW" altLang="en-US" dirty="0"/>
              <a:t>年</a:t>
            </a:r>
            <a:r>
              <a:rPr lang="en-US" altLang="zh-TW" dirty="0"/>
              <a:t>6</a:t>
            </a:r>
            <a:r>
              <a:rPr lang="zh-TW" altLang="en-US" dirty="0"/>
              <a:t>月</a:t>
            </a:r>
            <a:endParaRPr lang="en-US" altLang="zh-TW" dirty="0"/>
          </a:p>
          <a:p>
            <a:r>
              <a:rPr lang="en-US" altLang="zh-TW" dirty="0">
                <a:hlinkClick r:id="rId4"/>
              </a:rPr>
              <a:t>http://wsjkw.sh.gov.cn/xdybmfz/20200416/5d1b009acf5b4890a843dc98b1dd8472.html</a:t>
            </a:r>
            <a:endParaRPr lang="en-US" altLang="zh-TW" dirty="0"/>
          </a:p>
          <a:p>
            <a:endParaRPr lang="en-US" altLang="zh-TW"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a:t>3)</a:t>
            </a:r>
            <a:r>
              <a:rPr lang="zh-TW" altLang="en-US" sz="1200" b="0" i="0" kern="1200" dirty="0">
                <a:solidFill>
                  <a:schemeClr val="tx1"/>
                </a:solidFill>
                <a:effectLst/>
                <a:latin typeface="微軟正黑體" panose="020B0604030504040204" pitchFamily="34" charset="-120"/>
                <a:ea typeface="微軟正黑體" panose="020B0604030504040204" pitchFamily="34" charset="-120"/>
                <a:cs typeface="+mn-cs"/>
              </a:rPr>
              <a:t>衞生署衞生防護中心 </a:t>
            </a:r>
            <a:r>
              <a:rPr lang="en-US" altLang="zh-TW" dirty="0"/>
              <a:t>《2019</a:t>
            </a:r>
            <a:r>
              <a:rPr lang="zh-TW" altLang="en-US" dirty="0"/>
              <a:t>冠狀病毒病</a:t>
            </a:r>
            <a:r>
              <a:rPr lang="en-US" altLang="zh-TW" dirty="0"/>
              <a:t>》 </a:t>
            </a:r>
            <a:r>
              <a:rPr lang="zh-TW" altLang="en-US" dirty="0"/>
              <a:t>，最後一次瀏覽日期：</a:t>
            </a:r>
            <a:r>
              <a:rPr lang="en-US" altLang="zh-TW" dirty="0"/>
              <a:t>2020</a:t>
            </a:r>
            <a:r>
              <a:rPr lang="zh-TW" altLang="en-US" dirty="0"/>
              <a:t>年</a:t>
            </a:r>
            <a:r>
              <a:rPr lang="en-US" altLang="zh-TW" dirty="0"/>
              <a:t>6</a:t>
            </a:r>
            <a:r>
              <a:rPr lang="zh-TW" altLang="en-US" dirty="0"/>
              <a:t>月</a:t>
            </a:r>
            <a:endParaRPr lang="en-US" altLang="zh-TW"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a:hlinkClick r:id="rId5"/>
              </a:rPr>
              <a:t>https://www.chp.gov.hk/tc/healthtopics/content/24/102466.html</a:t>
            </a:r>
            <a:endParaRPr lang="en-US" altLang="zh-TW"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TW" sz="1200" kern="1200" dirty="0">
                <a:solidFill>
                  <a:schemeClr val="tx1"/>
                </a:solidFill>
                <a:latin typeface="+mj-ea"/>
                <a:ea typeface="+mn-ea"/>
                <a:cs typeface="+mn-cs"/>
              </a:rPr>
              <a:t>4</a:t>
            </a:r>
            <a:r>
              <a:rPr kumimoji="1" lang="zh-HK" altLang="en-US" sz="1200" kern="1200" dirty="0">
                <a:solidFill>
                  <a:schemeClr val="tx1"/>
                </a:solidFill>
                <a:latin typeface="+mj-ea"/>
                <a:ea typeface="+mn-ea"/>
                <a:cs typeface="+mn-cs"/>
              </a:rPr>
              <a:t>）衞生署衞生防護中心</a:t>
            </a:r>
            <a:r>
              <a:rPr kumimoji="1" lang="en-US" altLang="zh-HK" sz="1200" kern="1200" dirty="0">
                <a:solidFill>
                  <a:schemeClr val="tx1"/>
                </a:solidFill>
                <a:latin typeface="+mj-ea"/>
                <a:ea typeface="+mn-ea"/>
                <a:cs typeface="+mn-cs"/>
              </a:rPr>
              <a:t>《</a:t>
            </a:r>
            <a:r>
              <a:rPr lang="zh-HK" altLang="en-US" sz="1200" b="1" i="0" u="none" strike="noStrike" kern="1200" dirty="0">
                <a:solidFill>
                  <a:schemeClr val="tx1"/>
                </a:solidFill>
                <a:effectLst/>
                <a:latin typeface="+mn-lt"/>
                <a:ea typeface="+mn-ea"/>
                <a:cs typeface="+mn-cs"/>
              </a:rPr>
              <a:t>傳病媒介疾病</a:t>
            </a:r>
            <a:r>
              <a:rPr lang="en-US" altLang="zh-HK" sz="1200" kern="1200" dirty="0">
                <a:solidFill>
                  <a:schemeClr val="tx1"/>
                </a:solidFill>
                <a:latin typeface="+mj-ea"/>
                <a:ea typeface="+mn-ea"/>
                <a:cs typeface="+mn-cs"/>
              </a:rPr>
              <a:t>》</a:t>
            </a:r>
            <a:r>
              <a:rPr lang="zh-HK" altLang="en-US" sz="1200" kern="1200" dirty="0">
                <a:solidFill>
                  <a:schemeClr val="tx1"/>
                </a:solidFill>
                <a:latin typeface="+mj-ea"/>
                <a:ea typeface="+mn-ea"/>
                <a:cs typeface="+mn-cs"/>
              </a:rPr>
              <a:t>，最後一次瀏覽日期：</a:t>
            </a:r>
            <a:r>
              <a:rPr lang="en-US" altLang="zh-HK" sz="1200" kern="1200" dirty="0">
                <a:solidFill>
                  <a:schemeClr val="tx1"/>
                </a:solidFill>
                <a:latin typeface="+mj-ea"/>
                <a:ea typeface="+mn-ea"/>
                <a:cs typeface="+mn-cs"/>
              </a:rPr>
              <a:t>2020</a:t>
            </a:r>
            <a:r>
              <a:rPr lang="zh-HK" altLang="en-US" sz="1200" kern="1200" dirty="0">
                <a:solidFill>
                  <a:schemeClr val="tx1"/>
                </a:solidFill>
                <a:latin typeface="+mj-ea"/>
                <a:ea typeface="+mn-ea"/>
                <a:cs typeface="+mn-cs"/>
              </a:rPr>
              <a:t>年</a:t>
            </a:r>
            <a:r>
              <a:rPr lang="en-US" altLang="zh-HK" sz="1200" kern="1200" dirty="0">
                <a:solidFill>
                  <a:schemeClr val="tx1"/>
                </a:solidFill>
                <a:latin typeface="+mj-ea"/>
                <a:ea typeface="+mn-ea"/>
                <a:cs typeface="+mn-cs"/>
              </a:rPr>
              <a:t>2</a:t>
            </a:r>
            <a:r>
              <a:rPr lang="zh-HK" altLang="en-US" sz="1200" kern="1200" dirty="0">
                <a:solidFill>
                  <a:schemeClr val="tx1"/>
                </a:solidFill>
                <a:latin typeface="+mj-ea"/>
                <a:ea typeface="+mn-ea"/>
                <a:cs typeface="+mn-cs"/>
              </a:rPr>
              <a:t>月</a:t>
            </a:r>
            <a:endParaRPr lang="en-US" altLang="zh-HK" sz="1200" kern="1200" dirty="0">
              <a:solidFill>
                <a:schemeClr val="tx1"/>
              </a:solidFill>
              <a:latin typeface="+mj-ea"/>
              <a:ea typeface="+mn-ea"/>
              <a:cs typeface="+mn-cs"/>
            </a:endParaRPr>
          </a:p>
          <a:p>
            <a:pPr marL="0" indent="0">
              <a:buNone/>
            </a:pPr>
            <a:r>
              <a:rPr lang="en-US" altLang="zh-HK" sz="1200" kern="1200" dirty="0">
                <a:solidFill>
                  <a:schemeClr val="tx1"/>
                </a:solidFill>
                <a:latin typeface="+mj-ea"/>
                <a:ea typeface="+mn-ea"/>
                <a:cs typeface="+mn-cs"/>
              </a:rPr>
              <a:t>https://www.chp.gov.hk/tc/healthtopics/content/24/34622.html</a:t>
            </a:r>
            <a:endParaRPr lang="en-US" altLang="zh-TW"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180E8BF9-9FB2-4660-AE97-302DE65EBF37}" type="slidenum">
              <a:rPr lang="zh-TW" altLang="en-US" smtClean="0"/>
              <a:t>5</a:t>
            </a:fld>
            <a:endParaRPr lang="zh-TW" altLang="en-US"/>
          </a:p>
        </p:txBody>
      </p:sp>
    </p:spTree>
    <p:extLst>
      <p:ext uri="{BB962C8B-B14F-4D97-AF65-F5344CB8AC3E}">
        <p14:creationId xmlns:p14="http://schemas.microsoft.com/office/powerpoint/2010/main" val="1909873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165225" y="1241425"/>
            <a:ext cx="4467225" cy="3349625"/>
          </a:xfrm>
        </p:spPr>
      </p:sp>
      <p:sp>
        <p:nvSpPr>
          <p:cNvPr id="3" name="備忘稿版面配置區 2"/>
          <p:cNvSpPr>
            <a:spLocks noGrp="1"/>
          </p:cNvSpPr>
          <p:nvPr>
            <p:ph type="body" idx="1"/>
          </p:nvPr>
        </p:nvSpPr>
        <p:spPr/>
        <p:txBody>
          <a:bodyPr/>
          <a:lstStyle/>
          <a:p>
            <a:r>
              <a:rPr lang="zh-TW" altLang="en-US" dirty="0"/>
              <a:t>參考資料：</a:t>
            </a:r>
          </a:p>
          <a:p>
            <a:pPr marL="228600" indent="-228600">
              <a:buAutoNum type="arabicParenR"/>
            </a:pPr>
            <a:r>
              <a:rPr lang="en-US" altLang="zh-TW" sz="1200" b="0" i="0" kern="1200" dirty="0">
                <a:solidFill>
                  <a:schemeClr val="tx1"/>
                </a:solidFill>
                <a:effectLst/>
                <a:latin typeface="+mn-lt"/>
                <a:ea typeface="+mn-ea"/>
                <a:cs typeface="+mn-cs"/>
              </a:rPr>
              <a:t> </a:t>
            </a:r>
            <a:r>
              <a:rPr lang="en-US" altLang="zh-TW" sz="1200" b="0" i="0" kern="1200" dirty="0" err="1">
                <a:solidFill>
                  <a:schemeClr val="tx1"/>
                </a:solidFill>
                <a:effectLst/>
                <a:latin typeface="+mn-lt"/>
                <a:ea typeface="+mn-ea"/>
                <a:cs typeface="+mn-cs"/>
              </a:rPr>
              <a:t>Lui</a:t>
            </a:r>
            <a:r>
              <a:rPr lang="en-US" altLang="zh-TW" sz="1200" b="0" i="0" kern="1200" dirty="0">
                <a:solidFill>
                  <a:schemeClr val="tx1"/>
                </a:solidFill>
                <a:effectLst/>
                <a:latin typeface="+mn-lt"/>
                <a:ea typeface="+mn-ea"/>
                <a:cs typeface="+mn-cs"/>
              </a:rPr>
              <a:t> G, Lai CKC, Chen Z, Tong SLY, Ho WCS, Yeung ACM, et al. SARS-CoV-2 RNA detection on disposable wooden chopsticks, Hong Kong. </a:t>
            </a:r>
            <a:r>
              <a:rPr lang="en-US" altLang="zh-TW" sz="1200" b="0" i="0" kern="1200" dirty="0" err="1">
                <a:solidFill>
                  <a:schemeClr val="tx1"/>
                </a:solidFill>
                <a:effectLst/>
                <a:latin typeface="+mn-lt"/>
                <a:ea typeface="+mn-ea"/>
                <a:cs typeface="+mn-cs"/>
              </a:rPr>
              <a:t>Emerg</a:t>
            </a:r>
            <a:r>
              <a:rPr lang="en-US" altLang="zh-TW" sz="1200" b="0" i="0" kern="1200" dirty="0">
                <a:solidFill>
                  <a:schemeClr val="tx1"/>
                </a:solidFill>
                <a:effectLst/>
                <a:latin typeface="+mn-lt"/>
                <a:ea typeface="+mn-ea"/>
                <a:cs typeface="+mn-cs"/>
              </a:rPr>
              <a:t> Infect Dis. 2020 Sep. </a:t>
            </a:r>
            <a:r>
              <a:rPr lang="zh-TW" altLang="en-US" dirty="0"/>
              <a:t>，最後一次瀏覽日期：</a:t>
            </a:r>
            <a:r>
              <a:rPr lang="en-US" altLang="zh-TW" dirty="0"/>
              <a:t>2020</a:t>
            </a:r>
            <a:r>
              <a:rPr lang="zh-TW" altLang="en-US" dirty="0"/>
              <a:t>年</a:t>
            </a:r>
            <a:r>
              <a:rPr lang="en-US" altLang="zh-TW" dirty="0"/>
              <a:t>6</a:t>
            </a:r>
            <a:r>
              <a:rPr lang="zh-TW" altLang="en-US" dirty="0"/>
              <a:t>月</a:t>
            </a:r>
            <a:endParaRPr lang="en-US" altLang="zh-TW" dirty="0"/>
          </a:p>
          <a:p>
            <a:pPr marL="457200" lvl="1" indent="0">
              <a:buNone/>
            </a:pPr>
            <a:r>
              <a:rPr lang="en-US" altLang="zh-TW" sz="1200" b="0" i="0" kern="1200" dirty="0">
                <a:solidFill>
                  <a:schemeClr val="tx1"/>
                </a:solidFill>
                <a:effectLst/>
                <a:latin typeface="+mn-lt"/>
                <a:ea typeface="+mn-ea"/>
                <a:cs typeface="+mn-cs"/>
              </a:rPr>
              <a:t> </a:t>
            </a:r>
            <a:r>
              <a:rPr lang="en-US" altLang="zh-TW" sz="1200" b="0" i="0" u="sng" kern="1200" dirty="0">
                <a:solidFill>
                  <a:schemeClr val="tx1"/>
                </a:solidFill>
                <a:effectLst/>
                <a:latin typeface="+mn-lt"/>
                <a:ea typeface="+mn-ea"/>
                <a:cs typeface="+mn-cs"/>
                <a:hlinkClick r:id="rId3"/>
              </a:rPr>
              <a:t>https://doi.org/10.3201/eid2609.202135</a:t>
            </a:r>
            <a:r>
              <a:rPr lang="en-US" altLang="zh-TW"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180E8BF9-9FB2-4660-AE97-302DE65EBF37}" type="slidenum">
              <a:rPr lang="zh-TW" altLang="en-US" smtClean="0"/>
              <a:t>6</a:t>
            </a:fld>
            <a:endParaRPr lang="zh-TW" altLang="en-US"/>
          </a:p>
        </p:txBody>
      </p:sp>
    </p:spTree>
    <p:extLst>
      <p:ext uri="{BB962C8B-B14F-4D97-AF65-F5344CB8AC3E}">
        <p14:creationId xmlns:p14="http://schemas.microsoft.com/office/powerpoint/2010/main" val="2251442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165225" y="1241425"/>
            <a:ext cx="4467225" cy="3349625"/>
          </a:xfrm>
        </p:spPr>
      </p:sp>
      <p:sp>
        <p:nvSpPr>
          <p:cNvPr id="3" name="備忘稿版面配置區 2"/>
          <p:cNvSpPr>
            <a:spLocks noGrp="1"/>
          </p:cNvSpPr>
          <p:nvPr>
            <p:ph type="body" idx="1"/>
          </p:nvPr>
        </p:nvSpPr>
        <p:spPr/>
        <p:txBody>
          <a:bodyPr/>
          <a:lstStyle/>
          <a:p>
            <a:r>
              <a:rPr lang="zh-TW" altLang="en-US" dirty="0"/>
              <a:t>參考資料：</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自然</a:t>
            </a:r>
            <a:r>
              <a:rPr lang="en-US" altLang="zh-TW" dirty="0">
                <a:latin typeface="微軟正黑體" panose="020B0604030504040204" pitchFamily="34" charset="-120"/>
                <a:ea typeface="微軟正黑體" panose="020B0604030504040204" pitchFamily="34" charset="-120"/>
              </a:rPr>
              <a:t>》</a:t>
            </a:r>
            <a:r>
              <a:rPr lang="en-US" altLang="zh-TW" baseline="0" dirty="0"/>
              <a:t> </a:t>
            </a:r>
            <a:r>
              <a:rPr lang="en-US" altLang="zh-TW" dirty="0">
                <a:latin typeface="微軟正黑體" panose="020B0604030504040204" pitchFamily="34" charset="-120"/>
                <a:ea typeface="微軟正黑體" panose="020B0604030504040204" pitchFamily="34" charset="-120"/>
              </a:rPr>
              <a:t>《</a:t>
            </a:r>
            <a:r>
              <a:rPr lang="en-US" altLang="zh-TW" baseline="0" dirty="0"/>
              <a:t>Infection of bat and human intestinal organoids by SARS-CoV-2</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刊出</a:t>
            </a:r>
            <a:r>
              <a:rPr lang="en-US" altLang="zh-TW" dirty="0">
                <a:latin typeface="微軟正黑體" panose="020B0604030504040204" pitchFamily="34" charset="-120"/>
                <a:ea typeface="微軟正黑體" panose="020B0604030504040204" pitchFamily="34" charset="-120"/>
              </a:rPr>
              <a:t>2020</a:t>
            </a:r>
            <a:r>
              <a:rPr lang="zh-TW" altLang="en-US" dirty="0">
                <a:latin typeface="微軟正黑體" panose="020B0604030504040204" pitchFamily="34" charset="-120"/>
                <a:ea typeface="微軟正黑體" panose="020B0604030504040204" pitchFamily="34" charset="-120"/>
              </a:rPr>
              <a:t>年</a:t>
            </a:r>
            <a:r>
              <a:rPr lang="en-US" altLang="zh-TW" dirty="0">
                <a:latin typeface="微軟正黑體" panose="020B0604030504040204" pitchFamily="34" charset="-120"/>
                <a:ea typeface="微軟正黑體" panose="020B0604030504040204" pitchFamily="34" charset="-120"/>
              </a:rPr>
              <a:t>5</a:t>
            </a:r>
            <a:r>
              <a:rPr lang="zh-TW" altLang="en-US" dirty="0">
                <a:latin typeface="微軟正黑體" panose="020B0604030504040204" pitchFamily="34" charset="-120"/>
                <a:ea typeface="微軟正黑體" panose="020B0604030504040204" pitchFamily="34" charset="-120"/>
              </a:rPr>
              <a:t>月</a:t>
            </a:r>
            <a:r>
              <a:rPr lang="en-US" altLang="zh-TW" dirty="0">
                <a:latin typeface="微軟正黑體" panose="020B0604030504040204" pitchFamily="34" charset="-120"/>
                <a:ea typeface="微軟正黑體" panose="020B0604030504040204" pitchFamily="34" charset="-120"/>
              </a:rPr>
              <a:t>13</a:t>
            </a:r>
            <a:r>
              <a:rPr lang="zh-TW" altLang="en-US" dirty="0">
                <a:latin typeface="微軟正黑體" panose="020B0604030504040204" pitchFamily="34" charset="-120"/>
                <a:ea typeface="微軟正黑體" panose="020B0604030504040204" pitchFamily="34" charset="-120"/>
              </a:rPr>
              <a:t>日</a:t>
            </a:r>
            <a:r>
              <a:rPr lang="en-US" altLang="zh-TW" dirty="0">
                <a:latin typeface="微軟正黑體" panose="020B0604030504040204" pitchFamily="34" charset="-120"/>
                <a:ea typeface="微軟正黑體" panose="020B0604030504040204" pitchFamily="34" charset="-120"/>
              </a:rPr>
              <a:t>) </a:t>
            </a:r>
            <a:r>
              <a:rPr lang="zh-TW" altLang="en-US" dirty="0"/>
              <a:t>，最後一次瀏覽日期：</a:t>
            </a:r>
            <a:r>
              <a:rPr lang="en-US" altLang="zh-TW" dirty="0"/>
              <a:t>2020</a:t>
            </a:r>
            <a:r>
              <a:rPr lang="zh-TW" altLang="en-US" dirty="0"/>
              <a:t>年</a:t>
            </a:r>
            <a:r>
              <a:rPr lang="en-US" altLang="zh-TW" dirty="0"/>
              <a:t>6</a:t>
            </a:r>
            <a:r>
              <a:rPr lang="zh-TW" altLang="en-US" dirty="0"/>
              <a:t>月</a:t>
            </a:r>
            <a:endParaRPr lang="en-US" altLang="zh-TW"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TW" dirty="0"/>
              <a:t>https://www.nature.com/articles/s41591-020-0912-6?fbclid=IwAR27KnT0kvn5OztP5zLERs7UVXJV0WtpKFKNlRY-zyJz2PfJscu1hCFF8TA</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zh-TW" altLang="en-US" dirty="0"/>
          </a:p>
          <a:p>
            <a:r>
              <a:rPr lang="en-US" altLang="zh-TW" dirty="0"/>
              <a:t>2 ) </a:t>
            </a:r>
            <a:r>
              <a:rPr lang="zh-TW" altLang="en-US" dirty="0"/>
              <a:t>世界衛生組織</a:t>
            </a:r>
            <a:r>
              <a:rPr lang="en-US" altLang="zh-TW" dirty="0"/>
              <a:t>《</a:t>
            </a:r>
            <a:r>
              <a:rPr lang="en-US" altLang="zh-HK" dirty="0"/>
              <a:t>2019</a:t>
            </a:r>
            <a:r>
              <a:rPr lang="zh-HK" altLang="en-US" dirty="0"/>
              <a:t>冠狀病毒病</a:t>
            </a:r>
            <a:r>
              <a:rPr lang="en-US" altLang="zh-HK" dirty="0"/>
              <a:t>( </a:t>
            </a:r>
            <a:r>
              <a:rPr lang="en-US" altLang="zh-TW" dirty="0"/>
              <a:t>COVID-19 )</a:t>
            </a:r>
            <a:r>
              <a:rPr lang="zh-HK" altLang="en-US" dirty="0"/>
              <a:t>專題問答</a:t>
            </a:r>
            <a:r>
              <a:rPr lang="en-US" altLang="zh-TW" dirty="0"/>
              <a:t>》 </a:t>
            </a:r>
            <a:r>
              <a:rPr lang="zh-TW" altLang="en-US" dirty="0"/>
              <a:t>，最後一次瀏覽日期：</a:t>
            </a:r>
            <a:r>
              <a:rPr lang="en-US" altLang="zh-TW" dirty="0"/>
              <a:t>2020</a:t>
            </a:r>
            <a:r>
              <a:rPr lang="zh-TW" altLang="en-US" dirty="0"/>
              <a:t>年</a:t>
            </a:r>
            <a:r>
              <a:rPr lang="en-US" altLang="zh-TW" dirty="0"/>
              <a:t>9</a:t>
            </a:r>
            <a:r>
              <a:rPr lang="zh-TW" altLang="en-US" dirty="0"/>
              <a:t>月</a:t>
            </a:r>
          </a:p>
          <a:p>
            <a:r>
              <a:rPr lang="en-US" altLang="zh-TW" dirty="0"/>
              <a:t>https://</a:t>
            </a:r>
            <a:r>
              <a:rPr lang="en-US" altLang="zh-TW" dirty="0" err="1"/>
              <a:t>www.who.int</a:t>
            </a:r>
            <a:r>
              <a:rPr lang="en-US" altLang="zh-TW" dirty="0"/>
              <a:t>/</a:t>
            </a:r>
            <a:r>
              <a:rPr lang="en-US" altLang="zh-TW" dirty="0" err="1"/>
              <a:t>zh</a:t>
            </a:r>
            <a:r>
              <a:rPr lang="en-US" altLang="zh-TW" dirty="0"/>
              <a:t>/emergencies/diseases/novel-coronavirus-2019/question-and-answers-hub/q-a-detail/q-a-coronaviruses</a:t>
            </a:r>
            <a:endParaRPr lang="zh-TW" altLang="en-US" dirty="0"/>
          </a:p>
        </p:txBody>
      </p:sp>
      <p:sp>
        <p:nvSpPr>
          <p:cNvPr id="4" name="投影片編號版面配置區 3"/>
          <p:cNvSpPr>
            <a:spLocks noGrp="1"/>
          </p:cNvSpPr>
          <p:nvPr>
            <p:ph type="sldNum" sz="quarter" idx="10"/>
          </p:nvPr>
        </p:nvSpPr>
        <p:spPr/>
        <p:txBody>
          <a:bodyPr/>
          <a:lstStyle/>
          <a:p>
            <a:fld id="{180E8BF9-9FB2-4660-AE97-302DE65EBF37}" type="slidenum">
              <a:rPr lang="zh-TW" altLang="en-US" smtClean="0"/>
              <a:t>7</a:t>
            </a:fld>
            <a:endParaRPr lang="zh-TW" altLang="en-US"/>
          </a:p>
        </p:txBody>
      </p:sp>
    </p:spTree>
    <p:extLst>
      <p:ext uri="{BB962C8B-B14F-4D97-AF65-F5344CB8AC3E}">
        <p14:creationId xmlns:p14="http://schemas.microsoft.com/office/powerpoint/2010/main" val="2346882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165225" y="1241425"/>
            <a:ext cx="4467225" cy="3349625"/>
          </a:xfrm>
        </p:spPr>
      </p:sp>
      <p:sp>
        <p:nvSpPr>
          <p:cNvPr id="3" name="備忘稿版面配置區 2"/>
          <p:cNvSpPr>
            <a:spLocks noGrp="1"/>
          </p:cNvSpPr>
          <p:nvPr>
            <p:ph type="body" idx="1"/>
          </p:nvPr>
        </p:nvSpPr>
        <p:spPr/>
        <p:txBody>
          <a:bodyPr/>
          <a:lstStyle/>
          <a:p>
            <a:r>
              <a:rPr lang="zh-TW" altLang="en-US" dirty="0"/>
              <a:t>參考資料：</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altLang="zh-TW" dirty="0"/>
              <a:t>Lancet,</a:t>
            </a:r>
            <a:r>
              <a:rPr lang="en-US" altLang="zh-TW" baseline="0" dirty="0"/>
              <a:t> Derek K Chu, MD, Prof </a:t>
            </a:r>
            <a:r>
              <a:rPr lang="en-US" altLang="zh-TW" baseline="0" dirty="0" err="1"/>
              <a:t>Elie</a:t>
            </a:r>
            <a:r>
              <a:rPr lang="en-US" altLang="zh-TW" baseline="0" dirty="0"/>
              <a:t> A </a:t>
            </a:r>
            <a:r>
              <a:rPr lang="en-US" altLang="zh-TW" baseline="0" dirty="0" err="1"/>
              <a:t>Akl</a:t>
            </a:r>
            <a:r>
              <a:rPr lang="en-US" altLang="zh-TW" baseline="0" dirty="0"/>
              <a:t>, MD, Stephanie </a:t>
            </a:r>
            <a:r>
              <a:rPr lang="en-US" altLang="zh-TW" baseline="0" dirty="0" err="1"/>
              <a:t>Duda</a:t>
            </a:r>
            <a:r>
              <a:rPr lang="en-US" altLang="zh-TW" baseline="0" dirty="0"/>
              <a:t>, MSc, Karla Solo, MSc, Sally </a:t>
            </a:r>
            <a:r>
              <a:rPr lang="en-US" altLang="zh-TW" baseline="0" dirty="0" err="1"/>
              <a:t>Yaacoub</a:t>
            </a:r>
            <a:r>
              <a:rPr lang="en-US" altLang="zh-TW" baseline="0" dirty="0"/>
              <a:t>, MPH, Prof Holger J </a:t>
            </a:r>
            <a:r>
              <a:rPr lang="en-US" altLang="zh-TW" baseline="0" dirty="0" err="1"/>
              <a:t>Schünemann</a:t>
            </a:r>
            <a:r>
              <a:rPr lang="en-US" altLang="zh-TW" baseline="0" dirty="0"/>
              <a:t>, MD et al., Physical distancing, face masks, and eye protection to prevent person-to-person transmission of SARS-CoV-2 and COVID-19: a systematic review and meta-analysis, </a:t>
            </a:r>
            <a:r>
              <a:rPr lang="en-US" altLang="zh-TW" baseline="0" dirty="0" err="1"/>
              <a:t>Published:June</a:t>
            </a:r>
            <a:r>
              <a:rPr lang="en-US" altLang="zh-TW" baseline="0" dirty="0"/>
              <a:t> 01, 2020,</a:t>
            </a:r>
            <a:r>
              <a:rPr lang="zh-TW" altLang="en-US" dirty="0"/>
              <a:t>最後一次瀏覽日期：</a:t>
            </a:r>
            <a:r>
              <a:rPr lang="en-US" altLang="zh-TW" dirty="0"/>
              <a:t>2020</a:t>
            </a:r>
            <a:r>
              <a:rPr lang="zh-TW" altLang="en-US" dirty="0"/>
              <a:t>年</a:t>
            </a:r>
            <a:r>
              <a:rPr lang="en-US" altLang="zh-TW" dirty="0"/>
              <a:t>6</a:t>
            </a:r>
            <a:r>
              <a:rPr lang="zh-TW" altLang="en-US" dirty="0"/>
              <a:t>月</a:t>
            </a:r>
            <a:endParaRPr lang="en-US" altLang="zh-TW" baseline="0" dirty="0"/>
          </a:p>
          <a:p>
            <a:pPr marL="457200" lvl="1" indent="0">
              <a:buNone/>
            </a:pPr>
            <a:r>
              <a:rPr lang="en-US" altLang="zh-TW" baseline="0" dirty="0"/>
              <a:t>https://doi.org/10.1016/S0140-6736(20)31142-9</a:t>
            </a:r>
          </a:p>
          <a:p>
            <a:pPr marL="228600" indent="-228600">
              <a:buAutoNum type="arabicParenR"/>
            </a:pPr>
            <a:endParaRPr lang="en-US" altLang="zh-TW" baseline="0" dirty="0"/>
          </a:p>
          <a:p>
            <a:pPr marL="228600" indent="-228600">
              <a:buAutoNum type="arabicParenR"/>
            </a:pPr>
            <a:endParaRPr lang="en-US" altLang="zh-TW" baseline="0" dirty="0"/>
          </a:p>
          <a:p>
            <a:pPr marL="228600" indent="-228600">
              <a:buAutoNum type="arabicParenR"/>
            </a:pPr>
            <a:r>
              <a:rPr lang="zh-TW" altLang="en-US" dirty="0"/>
              <a:t>世界衛生組織</a:t>
            </a:r>
            <a:r>
              <a:rPr lang="en-US" altLang="zh-TW" dirty="0"/>
              <a:t>《</a:t>
            </a:r>
            <a:r>
              <a:rPr lang="en-US" altLang="zh-CN" dirty="0"/>
              <a:t>2019</a:t>
            </a:r>
            <a:r>
              <a:rPr lang="zh-CN" altLang="en-US" dirty="0"/>
              <a:t>冠狀病毒病：傳言和事實</a:t>
            </a:r>
            <a:r>
              <a:rPr lang="en-US" altLang="zh-TW" dirty="0"/>
              <a:t>》 </a:t>
            </a:r>
            <a:r>
              <a:rPr lang="zh-TW" altLang="en-US" dirty="0"/>
              <a:t>，最後一次瀏覽日期：</a:t>
            </a:r>
            <a:r>
              <a:rPr lang="en-US" altLang="zh-TW" dirty="0"/>
              <a:t>2020</a:t>
            </a:r>
            <a:r>
              <a:rPr lang="zh-TW" altLang="en-US" dirty="0"/>
              <a:t>年</a:t>
            </a:r>
            <a:r>
              <a:rPr lang="en-US" altLang="zh-TW" dirty="0"/>
              <a:t>6</a:t>
            </a:r>
            <a:r>
              <a:rPr lang="zh-TW" altLang="en-US" dirty="0"/>
              <a:t>月</a:t>
            </a:r>
          </a:p>
          <a:p>
            <a:r>
              <a:rPr lang="en-US" altLang="zh-TW" dirty="0">
                <a:hlinkClick r:id="rId3"/>
              </a:rPr>
              <a:t>https://www.who.int/zh/emergencies/diseases/novel-coronavirus-2019/advice-for-public/myth-busters</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180E8BF9-9FB2-4660-AE97-302DE65EBF37}" type="slidenum">
              <a:rPr lang="zh-TW" altLang="en-US" smtClean="0"/>
              <a:t>8</a:t>
            </a:fld>
            <a:endParaRPr lang="zh-TW" altLang="en-US"/>
          </a:p>
        </p:txBody>
      </p:sp>
    </p:spTree>
    <p:extLst>
      <p:ext uri="{BB962C8B-B14F-4D97-AF65-F5344CB8AC3E}">
        <p14:creationId xmlns:p14="http://schemas.microsoft.com/office/powerpoint/2010/main" val="2502871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165225" y="1241425"/>
            <a:ext cx="4467225" cy="3349625"/>
          </a:xfrm>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a:t>參考資料：</a:t>
            </a:r>
          </a:p>
          <a:p>
            <a:endParaRPr lang="en-US" altLang="zh-TW" dirty="0"/>
          </a:p>
          <a:p>
            <a:r>
              <a:rPr lang="en-US" altLang="zh-TW" dirty="0"/>
              <a:t>1 ) </a:t>
            </a:r>
            <a:r>
              <a:rPr lang="zh-TW" altLang="en-US" dirty="0"/>
              <a:t>世界衛生組織</a:t>
            </a:r>
            <a:r>
              <a:rPr lang="en-US" altLang="zh-TW" dirty="0"/>
              <a:t>《</a:t>
            </a:r>
            <a:r>
              <a:rPr lang="en-US" altLang="zh-CN" dirty="0"/>
              <a:t>2019</a:t>
            </a:r>
            <a:r>
              <a:rPr lang="zh-CN" altLang="en-US" dirty="0"/>
              <a:t>冠狀病毒病：傳言和事實</a:t>
            </a:r>
            <a:r>
              <a:rPr lang="en-US" altLang="zh-TW" dirty="0"/>
              <a:t>》 </a:t>
            </a:r>
            <a:r>
              <a:rPr lang="zh-TW" altLang="en-US" dirty="0"/>
              <a:t>，最後一次瀏覽日期：</a:t>
            </a:r>
            <a:r>
              <a:rPr lang="en-US" altLang="zh-TW" dirty="0"/>
              <a:t>2020</a:t>
            </a:r>
            <a:r>
              <a:rPr lang="zh-TW" altLang="en-US" dirty="0"/>
              <a:t>年</a:t>
            </a:r>
            <a:r>
              <a:rPr lang="en-US" altLang="zh-TW" dirty="0"/>
              <a:t>6</a:t>
            </a:r>
            <a:r>
              <a:rPr lang="zh-TW" altLang="en-US" dirty="0"/>
              <a:t>月</a:t>
            </a:r>
          </a:p>
          <a:p>
            <a:r>
              <a:rPr lang="en-US" altLang="zh-TW" dirty="0">
                <a:hlinkClick r:id="rId3"/>
              </a:rPr>
              <a:t>https://www.who.int/zh/emergencies/diseases/novel-coronavirus-2019/advice-for-public/myth-busters</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180E8BF9-9FB2-4660-AE97-302DE65EBF37}" type="slidenum">
              <a:rPr lang="zh-TW" altLang="en-US" smtClean="0"/>
              <a:t>9</a:t>
            </a:fld>
            <a:endParaRPr lang="zh-TW" altLang="en-US"/>
          </a:p>
        </p:txBody>
      </p:sp>
    </p:spTree>
    <p:extLst>
      <p:ext uri="{BB962C8B-B14F-4D97-AF65-F5344CB8AC3E}">
        <p14:creationId xmlns:p14="http://schemas.microsoft.com/office/powerpoint/2010/main" val="407905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A77DC201-983C-42C6-B65F-E945CB6261FD}" type="datetimeFigureOut">
              <a:rPr lang="zh-TW" altLang="en-US" smtClean="0"/>
              <a:t>2020/9/4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B07CD8F-98FA-4392-A589-A0B5A76D6949}" type="slidenum">
              <a:rPr lang="zh-TW" altLang="en-US" smtClean="0"/>
              <a:t>‹#›</a:t>
            </a:fld>
            <a:endParaRPr lang="zh-TW" altLang="en-US"/>
          </a:p>
        </p:txBody>
      </p:sp>
    </p:spTree>
    <p:extLst>
      <p:ext uri="{BB962C8B-B14F-4D97-AF65-F5344CB8AC3E}">
        <p14:creationId xmlns:p14="http://schemas.microsoft.com/office/powerpoint/2010/main" val="1375882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A77DC201-983C-42C6-B65F-E945CB6261FD}" type="datetimeFigureOut">
              <a:rPr lang="zh-TW" altLang="en-US" smtClean="0"/>
              <a:t>2020/9/4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B07CD8F-98FA-4392-A589-A0B5A76D6949}" type="slidenum">
              <a:rPr lang="zh-TW" altLang="en-US" smtClean="0"/>
              <a:t>‹#›</a:t>
            </a:fld>
            <a:endParaRPr lang="zh-TW" altLang="en-US"/>
          </a:p>
        </p:txBody>
      </p:sp>
    </p:spTree>
    <p:extLst>
      <p:ext uri="{BB962C8B-B14F-4D97-AF65-F5344CB8AC3E}">
        <p14:creationId xmlns:p14="http://schemas.microsoft.com/office/powerpoint/2010/main" val="2578580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A77DC201-983C-42C6-B65F-E945CB6261FD}" type="datetimeFigureOut">
              <a:rPr lang="zh-TW" altLang="en-US" smtClean="0"/>
              <a:t>2020/9/4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B07CD8F-98FA-4392-A589-A0B5A76D6949}" type="slidenum">
              <a:rPr lang="zh-TW" altLang="en-US" smtClean="0"/>
              <a:t>‹#›</a:t>
            </a:fld>
            <a:endParaRPr lang="zh-TW" altLang="en-US"/>
          </a:p>
        </p:txBody>
      </p:sp>
    </p:spTree>
    <p:extLst>
      <p:ext uri="{BB962C8B-B14F-4D97-AF65-F5344CB8AC3E}">
        <p14:creationId xmlns:p14="http://schemas.microsoft.com/office/powerpoint/2010/main" val="324677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A77DC201-983C-42C6-B65F-E945CB6261FD}" type="datetimeFigureOut">
              <a:rPr lang="zh-TW" altLang="en-US" smtClean="0"/>
              <a:t>2020/9/4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B07CD8F-98FA-4392-A589-A0B5A76D6949}" type="slidenum">
              <a:rPr lang="zh-TW" altLang="en-US" smtClean="0"/>
              <a:t>‹#›</a:t>
            </a:fld>
            <a:endParaRPr lang="zh-TW" altLang="en-US"/>
          </a:p>
        </p:txBody>
      </p:sp>
    </p:spTree>
    <p:extLst>
      <p:ext uri="{BB962C8B-B14F-4D97-AF65-F5344CB8AC3E}">
        <p14:creationId xmlns:p14="http://schemas.microsoft.com/office/powerpoint/2010/main" val="660998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A77DC201-983C-42C6-B65F-E945CB6261FD}" type="datetimeFigureOut">
              <a:rPr lang="zh-TW" altLang="en-US" smtClean="0"/>
              <a:t>2020/9/4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B07CD8F-98FA-4392-A589-A0B5A76D6949}" type="slidenum">
              <a:rPr lang="zh-TW" altLang="en-US" smtClean="0"/>
              <a:t>‹#›</a:t>
            </a:fld>
            <a:endParaRPr lang="zh-TW" altLang="en-US"/>
          </a:p>
        </p:txBody>
      </p:sp>
    </p:spTree>
    <p:extLst>
      <p:ext uri="{BB962C8B-B14F-4D97-AF65-F5344CB8AC3E}">
        <p14:creationId xmlns:p14="http://schemas.microsoft.com/office/powerpoint/2010/main" val="38066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A77DC201-983C-42C6-B65F-E945CB6261FD}" type="datetimeFigureOut">
              <a:rPr lang="zh-TW" altLang="en-US" smtClean="0"/>
              <a:t>2020/9/4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B07CD8F-98FA-4392-A589-A0B5A76D6949}" type="slidenum">
              <a:rPr lang="zh-TW" altLang="en-US" smtClean="0"/>
              <a:t>‹#›</a:t>
            </a:fld>
            <a:endParaRPr lang="zh-TW" altLang="en-US"/>
          </a:p>
        </p:txBody>
      </p:sp>
    </p:spTree>
    <p:extLst>
      <p:ext uri="{BB962C8B-B14F-4D97-AF65-F5344CB8AC3E}">
        <p14:creationId xmlns:p14="http://schemas.microsoft.com/office/powerpoint/2010/main" val="3752538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A77DC201-983C-42C6-B65F-E945CB6261FD}" type="datetimeFigureOut">
              <a:rPr lang="zh-TW" altLang="en-US" smtClean="0"/>
              <a:t>2020/9/4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2B07CD8F-98FA-4392-A589-A0B5A76D6949}" type="slidenum">
              <a:rPr lang="zh-TW" altLang="en-US" smtClean="0"/>
              <a:t>‹#›</a:t>
            </a:fld>
            <a:endParaRPr lang="zh-TW" altLang="en-US"/>
          </a:p>
        </p:txBody>
      </p:sp>
    </p:spTree>
    <p:extLst>
      <p:ext uri="{BB962C8B-B14F-4D97-AF65-F5344CB8AC3E}">
        <p14:creationId xmlns:p14="http://schemas.microsoft.com/office/powerpoint/2010/main" val="2639464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A77DC201-983C-42C6-B65F-E945CB6261FD}" type="datetimeFigureOut">
              <a:rPr lang="zh-TW" altLang="en-US" smtClean="0"/>
              <a:t>2020/9/4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2B07CD8F-98FA-4392-A589-A0B5A76D6949}" type="slidenum">
              <a:rPr lang="zh-TW" altLang="en-US" smtClean="0"/>
              <a:t>‹#›</a:t>
            </a:fld>
            <a:endParaRPr lang="zh-TW" altLang="en-US"/>
          </a:p>
        </p:txBody>
      </p:sp>
    </p:spTree>
    <p:extLst>
      <p:ext uri="{BB962C8B-B14F-4D97-AF65-F5344CB8AC3E}">
        <p14:creationId xmlns:p14="http://schemas.microsoft.com/office/powerpoint/2010/main" val="1161389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DC201-983C-42C6-B65F-E945CB6261FD}" type="datetimeFigureOut">
              <a:rPr lang="zh-TW" altLang="en-US" smtClean="0"/>
              <a:t>2020/9/4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2B07CD8F-98FA-4392-A589-A0B5A76D6949}" type="slidenum">
              <a:rPr lang="zh-TW" altLang="en-US" smtClean="0"/>
              <a:t>‹#›</a:t>
            </a:fld>
            <a:endParaRPr lang="zh-TW" altLang="en-US"/>
          </a:p>
        </p:txBody>
      </p:sp>
    </p:spTree>
    <p:extLst>
      <p:ext uri="{BB962C8B-B14F-4D97-AF65-F5344CB8AC3E}">
        <p14:creationId xmlns:p14="http://schemas.microsoft.com/office/powerpoint/2010/main" val="3217921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A77DC201-983C-42C6-B65F-E945CB6261FD}" type="datetimeFigureOut">
              <a:rPr lang="zh-TW" altLang="en-US" smtClean="0"/>
              <a:t>2020/9/4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B07CD8F-98FA-4392-A589-A0B5A76D6949}" type="slidenum">
              <a:rPr lang="zh-TW" altLang="en-US" smtClean="0"/>
              <a:t>‹#›</a:t>
            </a:fld>
            <a:endParaRPr lang="zh-TW" altLang="en-US"/>
          </a:p>
        </p:txBody>
      </p:sp>
    </p:spTree>
    <p:extLst>
      <p:ext uri="{BB962C8B-B14F-4D97-AF65-F5344CB8AC3E}">
        <p14:creationId xmlns:p14="http://schemas.microsoft.com/office/powerpoint/2010/main" val="4099924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A77DC201-983C-42C6-B65F-E945CB6261FD}" type="datetimeFigureOut">
              <a:rPr lang="zh-TW" altLang="en-US" smtClean="0"/>
              <a:t>2020/9/4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B07CD8F-98FA-4392-A589-A0B5A76D6949}" type="slidenum">
              <a:rPr lang="zh-TW" altLang="en-US" smtClean="0"/>
              <a:t>‹#›</a:t>
            </a:fld>
            <a:endParaRPr lang="zh-TW" altLang="en-US"/>
          </a:p>
        </p:txBody>
      </p:sp>
    </p:spTree>
    <p:extLst>
      <p:ext uri="{BB962C8B-B14F-4D97-AF65-F5344CB8AC3E}">
        <p14:creationId xmlns:p14="http://schemas.microsoft.com/office/powerpoint/2010/main" val="1853966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9000">
              <a:schemeClr val="bg1"/>
            </a:gs>
            <a:gs pos="52000">
              <a:srgbClr val="FFFF99"/>
            </a:gs>
            <a:gs pos="77000">
              <a:srgbClr val="FFFF66"/>
            </a:gs>
            <a:gs pos="100000">
              <a:srgbClr val="FFFF0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DC201-983C-42C6-B65F-E945CB6261FD}" type="datetimeFigureOut">
              <a:rPr lang="zh-TW" altLang="en-US" smtClean="0"/>
              <a:t>2020/9/4</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07CD8F-98FA-4392-A589-A0B5A76D6949}" type="slidenum">
              <a:rPr lang="zh-TW" altLang="en-US" smtClean="0"/>
              <a:t>‹#›</a:t>
            </a:fld>
            <a:endParaRPr lang="zh-TW" altLang="en-US"/>
          </a:p>
        </p:txBody>
      </p:sp>
    </p:spTree>
    <p:extLst>
      <p:ext uri="{BB962C8B-B14F-4D97-AF65-F5344CB8AC3E}">
        <p14:creationId xmlns:p14="http://schemas.microsoft.com/office/powerpoint/2010/main" val="968199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ronavirus.gov.hk/chi/index.html#Useful_Information" TargetMode="External"/><Relationship Id="rId2" Type="http://schemas.openxmlformats.org/officeDocument/2006/relationships/hyperlink" Target="https://www.who.int/zh/emergencies/diseases/novel-coronavirus-2019/advice-for-public/myth-busters" TargetMode="External"/><Relationship Id="rId1" Type="http://schemas.openxmlformats.org/officeDocument/2006/relationships/slideLayout" Target="../slideLayouts/slideLayout2.xml"/><Relationship Id="rId6" Type="http://schemas.openxmlformats.org/officeDocument/2006/relationships/hyperlink" Target="https://www.ssm.gov.mo/apps1/PreventCOVID-19/ch.aspx#clg17458" TargetMode="External"/><Relationship Id="rId5" Type="http://schemas.openxmlformats.org/officeDocument/2006/relationships/hyperlink" Target="http://www.chinacdc.cn/jkzt/crb/zl/szkb_11803/" TargetMode="External"/><Relationship Id="rId4" Type="http://schemas.openxmlformats.org/officeDocument/2006/relationships/hyperlink" Target="http://www.nhc.gov.cn/xcs/xxgzbd/gzbd_index.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who.int/zh/emergencies/diseases/novel-coronavirus-2019/advice-for-public/myth-busters" TargetMode="External"/><Relationship Id="rId7" Type="http://schemas.openxmlformats.org/officeDocument/2006/relationships/hyperlink" Target="https://www.chp.gov.hk/tc/healthtopics/content/24/34622.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cd.edb.gov.hk/te/hmsc/chi/elearningdetails.aspx?id=6" TargetMode="External"/><Relationship Id="rId5" Type="http://schemas.openxmlformats.org/officeDocument/2006/relationships/hyperlink" Target="https://www.chp.gov.hk/tc/healthtopics/content/24/102466.html" TargetMode="External"/><Relationship Id="rId4" Type="http://schemas.openxmlformats.org/officeDocument/2006/relationships/hyperlink" Target="http://wsjkw.sh.gov.cn/xdybmfz/20200416/5d1b009acf5b4890a843dc98b1dd8472.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d.edb.gov.hk/te/hmsc/chi/elearningdetails.aspx?id=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ature.com/articles/s41591-020-0912-6?fbclid=IwAR27KnT0kvn5OztP5zLERs7UVXJV0WtpKFKNlRY-zyJz2PfJscu1hCFF8T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cd.edb.gov.hk/te/hmsc/chi/elearningdetails.aspx?id=6" TargetMode="External"/><Relationship Id="rId4" Type="http://schemas.openxmlformats.org/officeDocument/2006/relationships/hyperlink" Target="https://www.who.int/zh/emergencies/diseases/novel-coronavirus-2019/advice-for-public/myth-buster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thelancet.com/journals/lancet/article/PIIS0140-6736(20)31142-9/fulltext#seccestitle1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cd.edb.gov.hk/te/hmsc/chi/elearningdetails.aspx?id=6" TargetMode="External"/><Relationship Id="rId4" Type="http://schemas.openxmlformats.org/officeDocument/2006/relationships/hyperlink" Target="https://www.who.int/zh/emergencies/diseases/novel-coronavirus-2019/advice-for-public/myth-buster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who.int/zh/emergencies/diseases/novel-coronavirus-2019/advice-for-public/myth-buster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cd.edb.gov.hk/te/hmsc/chi/elearningdetails.aspx?id=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a:xfrm>
            <a:off x="690698" y="3962521"/>
            <a:ext cx="7952014" cy="1790700"/>
          </a:xfrm>
        </p:spPr>
        <p:txBody>
          <a:bodyPr>
            <a:normAutofit fontScale="90000"/>
          </a:bodyPr>
          <a:lstStyle/>
          <a:p>
            <a:r>
              <a:rPr lang="zh-TW" altLang="en-US" b="1" dirty="0">
                <a:solidFill>
                  <a:schemeClr val="tx1">
                    <a:lumMod val="75000"/>
                    <a:lumOff val="25000"/>
                  </a:schemeClr>
                </a:solidFill>
                <a:latin typeface="微軟正黑體" panose="020B0604030504040204" pitchFamily="34" charset="-120"/>
                <a:ea typeface="微軟正黑體" panose="020B0604030504040204" pitchFamily="34" charset="-120"/>
              </a:rPr>
              <a:t>解讀及驗證健康資訊</a:t>
            </a:r>
            <a:br>
              <a:rPr lang="en-US" altLang="zh-TW" b="1" dirty="0">
                <a:solidFill>
                  <a:schemeClr val="tx1">
                    <a:lumMod val="75000"/>
                    <a:lumOff val="25000"/>
                  </a:schemeClr>
                </a:solidFill>
                <a:latin typeface="微軟正黑體" panose="020B0604030504040204" pitchFamily="34" charset="-120"/>
                <a:ea typeface="微軟正黑體" panose="020B0604030504040204" pitchFamily="34" charset="-120"/>
              </a:rPr>
            </a:br>
            <a:br>
              <a:rPr lang="en-US" altLang="zh-TW" b="1" dirty="0">
                <a:solidFill>
                  <a:schemeClr val="tx1">
                    <a:lumMod val="75000"/>
                    <a:lumOff val="25000"/>
                  </a:schemeClr>
                </a:solidFill>
                <a:latin typeface="微軟正黑體" panose="020B0604030504040204" pitchFamily="34" charset="-120"/>
                <a:ea typeface="微軟正黑體" panose="020B0604030504040204" pitchFamily="34" charset="-120"/>
              </a:rPr>
            </a:br>
            <a:r>
              <a:rPr lang="zh-TW" altLang="en-US" b="1" dirty="0">
                <a:solidFill>
                  <a:schemeClr val="tx1">
                    <a:lumMod val="75000"/>
                    <a:lumOff val="25000"/>
                  </a:schemeClr>
                </a:solidFill>
                <a:latin typeface="微軟正黑體" panose="020B0604030504040204" pitchFamily="34" charset="-120"/>
                <a:ea typeface="微軟正黑體" panose="020B0604030504040204" pitchFamily="34" charset="-120"/>
              </a:rPr>
              <a:t>應用例子：</a:t>
            </a:r>
            <a:r>
              <a:rPr lang="en-US" altLang="zh-TW" b="1" dirty="0">
                <a:solidFill>
                  <a:schemeClr val="tx1">
                    <a:lumMod val="75000"/>
                    <a:lumOff val="25000"/>
                  </a:schemeClr>
                </a:solidFill>
                <a:latin typeface="微軟正黑體" panose="020B0604030504040204" pitchFamily="34" charset="-120"/>
                <a:ea typeface="微軟正黑體" panose="020B0604030504040204" pitchFamily="34" charset="-120"/>
              </a:rPr>
              <a:t> </a:t>
            </a:r>
            <a:br>
              <a:rPr lang="en-US" altLang="zh-TW" b="1" dirty="0">
                <a:solidFill>
                  <a:schemeClr val="tx1">
                    <a:lumMod val="75000"/>
                    <a:lumOff val="25000"/>
                  </a:schemeClr>
                </a:solidFill>
                <a:latin typeface="微軟正黑體" panose="020B0604030504040204" pitchFamily="34" charset="-120"/>
                <a:ea typeface="微軟正黑體" panose="020B0604030504040204" pitchFamily="34" charset="-120"/>
              </a:rPr>
            </a:br>
            <a:r>
              <a:rPr lang="en-US" altLang="zh-TW" b="1" dirty="0">
                <a:solidFill>
                  <a:schemeClr val="tx1">
                    <a:lumMod val="75000"/>
                    <a:lumOff val="25000"/>
                  </a:schemeClr>
                </a:solidFill>
                <a:latin typeface="微軟正黑體" panose="020B0604030504040204" pitchFamily="34" charset="-120"/>
                <a:ea typeface="微軟正黑體" panose="020B0604030504040204" pitchFamily="34" charset="-120"/>
              </a:rPr>
              <a:t>2019</a:t>
            </a:r>
            <a:r>
              <a:rPr lang="zh-TW" altLang="en-US" b="1" dirty="0">
                <a:solidFill>
                  <a:schemeClr val="tx1">
                    <a:lumMod val="75000"/>
                    <a:lumOff val="25000"/>
                  </a:schemeClr>
                </a:solidFill>
                <a:latin typeface="微軟正黑體" panose="020B0604030504040204" pitchFamily="34" charset="-120"/>
                <a:ea typeface="微軟正黑體" panose="020B0604030504040204" pitchFamily="34" charset="-120"/>
              </a:rPr>
              <a:t>冠狀病毒病</a:t>
            </a:r>
          </a:p>
        </p:txBody>
      </p:sp>
      <p:sp>
        <p:nvSpPr>
          <p:cNvPr id="5" name="副標題 4"/>
          <p:cNvSpPr>
            <a:spLocks noGrp="1"/>
          </p:cNvSpPr>
          <p:nvPr>
            <p:ph type="subTitle" idx="1"/>
          </p:nvPr>
        </p:nvSpPr>
        <p:spPr>
          <a:xfrm>
            <a:off x="690698" y="870463"/>
            <a:ext cx="7700554" cy="495200"/>
          </a:xfrm>
        </p:spPr>
        <p:txBody>
          <a:bodyPr>
            <a:noAutofit/>
          </a:bodyPr>
          <a:lstStyle/>
          <a:p>
            <a:r>
              <a:rPr lang="zh-TW" altLang="en-US" sz="3600" b="1" u="sng" dirty="0">
                <a:solidFill>
                  <a:schemeClr val="accent6">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健康管理與社會關懷課程</a:t>
            </a:r>
            <a:r>
              <a:rPr lang="en-US" altLang="zh-TW" sz="3600" b="1" u="sng" dirty="0">
                <a:solidFill>
                  <a:schemeClr val="accent6">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3600" b="1" u="sng" dirty="0">
                <a:solidFill>
                  <a:schemeClr val="accent6">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中四至中六</a:t>
            </a:r>
            <a:r>
              <a:rPr lang="en-US" altLang="zh-TW" sz="3600" b="1" u="sng" dirty="0">
                <a:solidFill>
                  <a:schemeClr val="accent6">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1914549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609741" y="197500"/>
            <a:ext cx="7886700" cy="561585"/>
          </a:xfrm>
        </p:spPr>
        <p:txBody>
          <a:bodyPr>
            <a:normAutofit fontScale="90000"/>
          </a:bodyPr>
          <a:lstStyle/>
          <a:p>
            <a:pPr algn="ctr"/>
            <a:r>
              <a:rPr lang="zh-TW" altLang="en-US"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解讀和驗證健康資訊</a:t>
            </a:r>
          </a:p>
        </p:txBody>
      </p:sp>
      <p:sp>
        <p:nvSpPr>
          <p:cNvPr id="5" name="內容版面配置區 4"/>
          <p:cNvSpPr>
            <a:spLocks noGrp="1"/>
          </p:cNvSpPr>
          <p:nvPr>
            <p:ph idx="1"/>
          </p:nvPr>
        </p:nvSpPr>
        <p:spPr>
          <a:xfrm>
            <a:off x="351392" y="877838"/>
            <a:ext cx="8392558" cy="5702000"/>
          </a:xfrm>
        </p:spPr>
        <p:txBody>
          <a:bodyPr>
            <a:noAutofit/>
          </a:bodyPr>
          <a:lstStyle/>
          <a:p>
            <a:r>
              <a:rPr lang="zh-TW" altLang="en-US" dirty="0">
                <a:latin typeface="微軟正黑體" panose="020B0604030504040204" pitchFamily="34" charset="-120"/>
                <a:ea typeface="微軟正黑體" panose="020B0604030504040204" pitchFamily="34" charset="-120"/>
              </a:rPr>
              <a:t>資訊是從哪裏來的</a:t>
            </a:r>
            <a:r>
              <a:rPr lang="en-US" altLang="zh-TW" dirty="0">
                <a:latin typeface="微軟正黑體" panose="020B0604030504040204" pitchFamily="34" charset="-120"/>
                <a:ea typeface="微軟正黑體" panose="020B0604030504040204" pitchFamily="34" charset="-120"/>
              </a:rPr>
              <a:t>?</a:t>
            </a:r>
          </a:p>
          <a:p>
            <a:pPr marL="514350" lvl="2">
              <a:lnSpc>
                <a:spcPct val="100000"/>
              </a:lnSpc>
              <a:spcBef>
                <a:spcPts val="750"/>
              </a:spcBef>
            </a:pPr>
            <a:r>
              <a:rPr lang="zh-TW" altLang="en-US" dirty="0">
                <a:solidFill>
                  <a:srgbClr val="FF0000"/>
                </a:solidFill>
                <a:latin typeface="微軟正黑體" panose="020B0604030504040204" pitchFamily="34" charset="-120"/>
                <a:ea typeface="微軟正黑體" panose="020B0604030504040204" pitchFamily="34" charset="-120"/>
              </a:rPr>
              <a:t>參考政府機構的公布，以及具公信力的專家或機構的建議，例如專家在國際醫學期刊的論文或國際衞生組織的發佈</a:t>
            </a:r>
          </a:p>
          <a:p>
            <a:pPr marL="514350" lvl="2">
              <a:lnSpc>
                <a:spcPct val="100000"/>
              </a:lnSpc>
              <a:spcBef>
                <a:spcPts val="750"/>
              </a:spcBef>
            </a:pPr>
            <a:r>
              <a:rPr lang="zh-TW" altLang="en-US" dirty="0">
                <a:solidFill>
                  <a:srgbClr val="FF0000"/>
                </a:solidFill>
                <a:latin typeface="微軟正黑體" panose="020B0604030504040204" pitchFamily="34" charset="-120"/>
                <a:ea typeface="微軟正黑體" panose="020B0604030504040204" pitchFamily="34" charset="-120"/>
              </a:rPr>
              <a:t>檢查資料來源，以確認內容的準確性</a:t>
            </a:r>
            <a:endParaRPr lang="en-US" altLang="zh-TW" dirty="0">
              <a:solidFill>
                <a:srgbClr val="FF0000"/>
              </a:solidFill>
              <a:latin typeface="微軟正黑體" panose="020B0604030504040204" pitchFamily="34" charset="-120"/>
              <a:ea typeface="微軟正黑體" panose="020B0604030504040204" pitchFamily="34" charset="-120"/>
            </a:endParaRPr>
          </a:p>
          <a:p>
            <a:pPr marL="514350" lvl="2">
              <a:lnSpc>
                <a:spcPct val="100000"/>
              </a:lnSpc>
              <a:spcBef>
                <a:spcPts val="750"/>
              </a:spcBef>
            </a:pPr>
            <a:r>
              <a:rPr lang="zh-TW" altLang="en-US" dirty="0">
                <a:solidFill>
                  <a:srgbClr val="FF0000"/>
                </a:solidFill>
                <a:latin typeface="微軟正黑體" panose="020B0604030504040204" pitchFamily="34" charset="-120"/>
                <a:ea typeface="微軟正黑體" panose="020B0604030504040204" pitchFamily="34" charset="-120"/>
              </a:rPr>
              <a:t>如果有多個具公信力的來源都報導了相同的內容，內容較可能屬實</a:t>
            </a:r>
            <a:endParaRPr lang="en-US" altLang="zh-TW" dirty="0">
              <a:solidFill>
                <a:srgbClr val="FF0000"/>
              </a:solidFill>
              <a:latin typeface="微軟正黑體" panose="020B0604030504040204" pitchFamily="34" charset="-120"/>
              <a:ea typeface="微軟正黑體" panose="020B0604030504040204" pitchFamily="34" charset="-120"/>
            </a:endParaRPr>
          </a:p>
          <a:p>
            <a:pPr marL="514350" lvl="2">
              <a:lnSpc>
                <a:spcPct val="100000"/>
              </a:lnSpc>
              <a:spcBef>
                <a:spcPts val="750"/>
              </a:spcBef>
            </a:pPr>
            <a:r>
              <a:rPr lang="zh-TW" altLang="en-US" dirty="0">
                <a:solidFill>
                  <a:srgbClr val="FF0000"/>
                </a:solidFill>
                <a:latin typeface="微軟正黑體" panose="020B0604030504040204" pitchFamily="34" charset="-120"/>
                <a:ea typeface="微軟正黑體" panose="020B0604030504040204" pitchFamily="34" charset="-120"/>
              </a:rPr>
              <a:t>若論文被引用的次數越多，這篇論文對於科學研究工作的影響就越大，也就越可靠。</a:t>
            </a:r>
            <a:endParaRPr lang="en-US" altLang="zh-TW" dirty="0">
              <a:solidFill>
                <a:srgbClr val="FF0000"/>
              </a:solidFill>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資訊有什麼依據？</a:t>
            </a:r>
            <a:endParaRPr lang="en-US" altLang="zh-TW" dirty="0">
              <a:latin typeface="微軟正黑體" panose="020B0604030504040204" pitchFamily="34" charset="-120"/>
              <a:ea typeface="微軟正黑體" panose="020B0604030504040204" pitchFamily="34" charset="-120"/>
            </a:endParaRPr>
          </a:p>
          <a:p>
            <a:pPr marL="514350" lvl="2">
              <a:lnSpc>
                <a:spcPct val="100000"/>
              </a:lnSpc>
              <a:spcBef>
                <a:spcPts val="750"/>
              </a:spcBef>
            </a:pPr>
            <a:r>
              <a:rPr lang="zh-TW" altLang="en-US" dirty="0">
                <a:solidFill>
                  <a:srgbClr val="FF0000"/>
                </a:solidFill>
                <a:latin typeface="微軟正黑體" panose="020B0604030504040204" pitchFamily="34" charset="-120"/>
                <a:ea typeface="微軟正黑體" panose="020B0604030504040204" pitchFamily="34" charset="-120"/>
              </a:rPr>
              <a:t>資訊是否基於科學實驗和觀察得到驗證</a:t>
            </a:r>
            <a:endParaRPr lang="en-US" altLang="zh-TW" dirty="0">
              <a:solidFill>
                <a:srgbClr val="FF0000"/>
              </a:solidFill>
              <a:latin typeface="微軟正黑體" panose="020B0604030504040204" pitchFamily="34" charset="-120"/>
              <a:ea typeface="微軟正黑體" panose="020B0604030504040204" pitchFamily="34" charset="-120"/>
            </a:endParaRPr>
          </a:p>
          <a:p>
            <a:pPr marL="514350" lvl="2">
              <a:lnSpc>
                <a:spcPct val="100000"/>
              </a:lnSpc>
              <a:spcBef>
                <a:spcPts val="750"/>
              </a:spcBef>
            </a:pPr>
            <a:r>
              <a:rPr lang="zh-TW" altLang="en-US" dirty="0">
                <a:solidFill>
                  <a:srgbClr val="FF0000"/>
                </a:solidFill>
                <a:latin typeface="微軟正黑體" panose="020B0604030504040204" pitchFamily="34" charset="-120"/>
                <a:ea typeface="微軟正黑體" panose="020B0604030504040204" pitchFamily="34" charset="-120"/>
              </a:rPr>
              <a:t>實驗的取樣方法及變量的因果關係</a:t>
            </a:r>
            <a:endParaRPr lang="en-US" altLang="zh-TW" dirty="0">
              <a:solidFill>
                <a:srgbClr val="FF0000"/>
              </a:solidFill>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參考及應用相關學科知識作判斷</a:t>
            </a:r>
            <a:endParaRPr lang="en-US" altLang="zh-TW" dirty="0">
              <a:latin typeface="微軟正黑體" panose="020B0604030504040204" pitchFamily="34" charset="-120"/>
              <a:ea typeface="微軟正黑體" panose="020B0604030504040204" pitchFamily="34" charset="-120"/>
            </a:endParaRPr>
          </a:p>
          <a:p>
            <a:pPr marL="171450" lvl="1">
              <a:spcBef>
                <a:spcPts val="750"/>
              </a:spcBef>
            </a:pPr>
            <a:r>
              <a:rPr lang="zh-TW" altLang="en-US" sz="2100" dirty="0">
                <a:solidFill>
                  <a:srgbClr val="FF0000"/>
                </a:solidFill>
                <a:latin typeface="微軟正黑體" panose="020B0604030504040204" pitchFamily="34" charset="-120"/>
                <a:ea typeface="微軟正黑體" panose="020B0604030504040204" pitchFamily="34" charset="-120"/>
              </a:rPr>
              <a:t>要成為一個</a:t>
            </a:r>
            <a:r>
              <a:rPr lang="zh-TW" altLang="en-US" sz="2100" u="sng" dirty="0">
                <a:solidFill>
                  <a:srgbClr val="0070C0"/>
                </a:solidFill>
                <a:latin typeface="微軟正黑體" panose="020B0604030504040204" pitchFamily="34" charset="-120"/>
                <a:ea typeface="微軟正黑體" panose="020B0604030504040204" pitchFamily="34" charset="-120"/>
              </a:rPr>
              <a:t>負責任的資訊提供者</a:t>
            </a:r>
            <a:r>
              <a:rPr lang="zh-TW" altLang="en-US" sz="2100" dirty="0">
                <a:solidFill>
                  <a:srgbClr val="FF0000"/>
                </a:solidFill>
                <a:latin typeface="微軟正黑體" panose="020B0604030504040204" pitchFamily="34" charset="-120"/>
                <a:ea typeface="微軟正黑體" panose="020B0604030504040204" pitchFamily="34" charset="-120"/>
              </a:rPr>
              <a:t>，切勿將未</a:t>
            </a:r>
            <a:r>
              <a:rPr lang="zh-TW" altLang="en-US" sz="2000" dirty="0">
                <a:solidFill>
                  <a:srgbClr val="FF0000"/>
                </a:solidFill>
                <a:latin typeface="微軟正黑體" panose="020B0604030504040204" pitchFamily="34" charset="-120"/>
                <a:ea typeface="微軟正黑體" panose="020B0604030504040204" pitchFamily="34" charset="-120"/>
              </a:rPr>
              <a:t>驗證</a:t>
            </a:r>
            <a:r>
              <a:rPr lang="zh-TW" altLang="en-US" sz="2100" dirty="0">
                <a:solidFill>
                  <a:srgbClr val="FF0000"/>
                </a:solidFill>
                <a:latin typeface="微軟正黑體" panose="020B0604030504040204" pitchFamily="34" charset="-120"/>
                <a:ea typeface="微軟正黑體" panose="020B0604030504040204" pitchFamily="34" charset="-120"/>
              </a:rPr>
              <a:t>的資訊分享出去</a:t>
            </a:r>
            <a:endParaRPr lang="en-US" altLang="zh-TW" sz="2100" dirty="0">
              <a:solidFill>
                <a:srgbClr val="FF0000"/>
              </a:solidFill>
              <a:latin typeface="微軟正黑體" panose="020B0604030504040204" pitchFamily="34" charset="-120"/>
              <a:ea typeface="微軟正黑體" panose="020B0604030504040204" pitchFamily="34" charset="-120"/>
            </a:endParaRPr>
          </a:p>
        </p:txBody>
      </p:sp>
      <p:sp>
        <p:nvSpPr>
          <p:cNvPr id="2" name="矩形 1"/>
          <p:cNvSpPr/>
          <p:nvPr/>
        </p:nvSpPr>
        <p:spPr>
          <a:xfrm>
            <a:off x="704744" y="5887341"/>
            <a:ext cx="7409721" cy="692497"/>
          </a:xfrm>
          <a:prstGeom prst="rect">
            <a:avLst/>
          </a:prstGeom>
          <a:noFill/>
        </p:spPr>
        <p:txBody>
          <a:bodyPr wrap="none" lIns="68580" tIns="34290" rIns="68580" bIns="34290">
            <a:spAutoFit/>
          </a:bodyPr>
          <a:lstStyle/>
          <a:p>
            <a:pPr algn="ctr"/>
            <a:r>
              <a:rPr lang="zh-TW" altLang="en-US" sz="4050" b="1" dirty="0">
                <a:ln w="0"/>
                <a:solidFill>
                  <a:srgbClr val="7030A0"/>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明智抉擇，作負責任的健康公民</a:t>
            </a:r>
          </a:p>
        </p:txBody>
      </p:sp>
    </p:spTree>
    <p:extLst>
      <p:ext uri="{BB962C8B-B14F-4D97-AF65-F5344CB8AC3E}">
        <p14:creationId xmlns:p14="http://schemas.microsoft.com/office/powerpoint/2010/main" val="1187098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8650" y="125842"/>
            <a:ext cx="7886700" cy="1325563"/>
          </a:xfrm>
        </p:spPr>
        <p:txBody>
          <a:bodyPr/>
          <a:lstStyle/>
          <a:p>
            <a:r>
              <a:rPr lang="zh-TW" altLang="en-US" b="1" u="sng" dirty="0">
                <a:solidFill>
                  <a:schemeClr val="tx1">
                    <a:lumMod val="65000"/>
                    <a:lumOff val="35000"/>
                  </a:schemeClr>
                </a:solidFill>
                <a:latin typeface="微軟正黑體" panose="020B0604030504040204" pitchFamily="34" charset="-120"/>
                <a:ea typeface="微軟正黑體" panose="020B0604030504040204" pitchFamily="34" charset="-120"/>
              </a:rPr>
              <a:t>成為健康公民</a:t>
            </a: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1303026660"/>
              </p:ext>
            </p:extLst>
          </p:nvPr>
        </p:nvGraphicFramePr>
        <p:xfrm>
          <a:off x="628650" y="2117499"/>
          <a:ext cx="788670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直線圖說文字 3 (無框線) 6"/>
          <p:cNvSpPr/>
          <p:nvPr/>
        </p:nvSpPr>
        <p:spPr>
          <a:xfrm>
            <a:off x="1036320" y="1650114"/>
            <a:ext cx="2657856" cy="1304544"/>
          </a:xfrm>
          <a:prstGeom prst="callout3">
            <a:avLst>
              <a:gd name="adj1" fmla="val 18750"/>
              <a:gd name="adj2" fmla="val -8333"/>
              <a:gd name="adj3" fmla="val 18750"/>
              <a:gd name="adj4" fmla="val -16667"/>
              <a:gd name="adj5" fmla="val 100000"/>
              <a:gd name="adj6" fmla="val -16667"/>
              <a:gd name="adj7" fmla="val 165642"/>
              <a:gd name="adj8" fmla="val 103594"/>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indent="-285750">
              <a:buFont typeface="Arial" panose="020B0604020202020204" pitchFamily="34" charset="0"/>
              <a:buChar char="•"/>
            </a:pPr>
            <a:r>
              <a:rPr lang="zh-TW" altLang="en-US" dirty="0">
                <a:solidFill>
                  <a:schemeClr val="tx1">
                    <a:lumMod val="65000"/>
                    <a:lumOff val="35000"/>
                  </a:schemeClr>
                </a:solidFill>
                <a:latin typeface="微軟正黑體" panose="020B0604030504040204" pitchFamily="34" charset="-120"/>
                <a:ea typeface="微軟正黑體" panose="020B0604030504040204" pitchFamily="34" charset="-120"/>
              </a:rPr>
              <a:t>增加疾病預防知識</a:t>
            </a:r>
            <a:endParaRPr lang="en-US" altLang="zh-TW" dirty="0">
              <a:solidFill>
                <a:schemeClr val="tx1">
                  <a:lumMod val="65000"/>
                  <a:lumOff val="35000"/>
                </a:schemeClr>
              </a:solidFill>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dirty="0">
                <a:solidFill>
                  <a:schemeClr val="tx1">
                    <a:lumMod val="65000"/>
                    <a:lumOff val="35000"/>
                  </a:schemeClr>
                </a:solidFill>
                <a:latin typeface="微軟正黑體" panose="020B0604030504040204" pitchFamily="34" charset="-120"/>
                <a:ea typeface="微軟正黑體" panose="020B0604030504040204" pitchFamily="34" charset="-120"/>
              </a:rPr>
              <a:t>加強解讀及驗證健康資訊能力</a:t>
            </a:r>
          </a:p>
        </p:txBody>
      </p:sp>
      <p:sp>
        <p:nvSpPr>
          <p:cNvPr id="8" name="直線圖說文字 3 (無框線) 7"/>
          <p:cNvSpPr/>
          <p:nvPr/>
        </p:nvSpPr>
        <p:spPr>
          <a:xfrm>
            <a:off x="6986016" y="3840480"/>
            <a:ext cx="1865376" cy="1182624"/>
          </a:xfrm>
          <a:prstGeom prst="callout3">
            <a:avLst>
              <a:gd name="adj1" fmla="val 18750"/>
              <a:gd name="adj2" fmla="val -8333"/>
              <a:gd name="adj3" fmla="val 18750"/>
              <a:gd name="adj4" fmla="val -16667"/>
              <a:gd name="adj5" fmla="val 100000"/>
              <a:gd name="adj6" fmla="val -16667"/>
              <a:gd name="adj7" fmla="val 146963"/>
              <a:gd name="adj8" fmla="val -49788"/>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dirty="0">
                <a:solidFill>
                  <a:schemeClr val="tx1">
                    <a:lumMod val="65000"/>
                    <a:lumOff val="35000"/>
                  </a:schemeClr>
                </a:solidFill>
                <a:latin typeface="微軟正黑體" panose="020B0604030504040204" pitchFamily="34" charset="-120"/>
                <a:ea typeface="微軟正黑體" panose="020B0604030504040204" pitchFamily="34" charset="-120"/>
              </a:rPr>
              <a:t>在真實情境中善用正確的健康資訊，作健康推廣</a:t>
            </a:r>
          </a:p>
        </p:txBody>
      </p:sp>
      <p:sp>
        <p:nvSpPr>
          <p:cNvPr id="9" name="直線圖說文字 3 (無框線) 8"/>
          <p:cNvSpPr/>
          <p:nvPr/>
        </p:nvSpPr>
        <p:spPr>
          <a:xfrm>
            <a:off x="475487" y="4022899"/>
            <a:ext cx="2564595" cy="1000205"/>
          </a:xfrm>
          <a:prstGeom prst="callout3">
            <a:avLst>
              <a:gd name="adj1" fmla="val 18750"/>
              <a:gd name="adj2" fmla="val -8333"/>
              <a:gd name="adj3" fmla="val 18750"/>
              <a:gd name="adj4" fmla="val -16667"/>
              <a:gd name="adj5" fmla="val 100000"/>
              <a:gd name="adj6" fmla="val -16667"/>
              <a:gd name="adj7" fmla="val 199808"/>
              <a:gd name="adj8" fmla="val 10601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dirty="0">
                <a:solidFill>
                  <a:schemeClr val="tx1">
                    <a:lumMod val="65000"/>
                    <a:lumOff val="35000"/>
                  </a:schemeClr>
                </a:solidFill>
                <a:latin typeface="微軟正黑體" panose="020B0604030504040204" pitchFamily="34" charset="-120"/>
                <a:ea typeface="微軟正黑體" panose="020B0604030504040204" pitchFamily="34" charset="-120"/>
              </a:rPr>
              <a:t>培養對時下健康議題的關心及興趣，願意促進個人和社區的健康</a:t>
            </a:r>
          </a:p>
        </p:txBody>
      </p:sp>
    </p:spTree>
    <p:extLst>
      <p:ext uri="{BB962C8B-B14F-4D97-AF65-F5344CB8AC3E}">
        <p14:creationId xmlns:p14="http://schemas.microsoft.com/office/powerpoint/2010/main" val="3810906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2241" y="1022136"/>
            <a:ext cx="7886700" cy="994172"/>
          </a:xfrm>
        </p:spPr>
        <p:txBody>
          <a:bodyPr/>
          <a:lstStyle/>
          <a:p>
            <a:r>
              <a:rPr lang="zh-TW" altLang="en-US" dirty="0">
                <a:latin typeface="微軟正黑體" panose="020B0604030504040204" pitchFamily="34" charset="-120"/>
                <a:ea typeface="微軟正黑體" panose="020B0604030504040204" pitchFamily="34" charset="-120"/>
              </a:rPr>
              <a:t>專家及政府機構建議，可參考：</a:t>
            </a:r>
            <a:endParaRPr lang="zh-TW" altLang="en-US" dirty="0"/>
          </a:p>
        </p:txBody>
      </p:sp>
      <p:sp>
        <p:nvSpPr>
          <p:cNvPr id="3" name="內容版面配置區 2"/>
          <p:cNvSpPr>
            <a:spLocks noGrp="1"/>
          </p:cNvSpPr>
          <p:nvPr>
            <p:ph idx="1"/>
          </p:nvPr>
        </p:nvSpPr>
        <p:spPr>
          <a:xfrm>
            <a:off x="156631" y="1912819"/>
            <a:ext cx="8431893" cy="3263504"/>
          </a:xfrm>
        </p:spPr>
        <p:txBody>
          <a:bodyPr>
            <a:noAutofit/>
          </a:bodyPr>
          <a:lstStyle/>
          <a:p>
            <a:pPr lvl="1"/>
            <a:r>
              <a:rPr lang="zh-TW" altLang="en-US" sz="2100" dirty="0">
                <a:latin typeface="微軟正黑體" panose="020B0604030504040204" pitchFamily="34" charset="-120"/>
                <a:ea typeface="微軟正黑體" panose="020B0604030504040204" pitchFamily="34" charset="-120"/>
              </a:rPr>
              <a:t>世界衛生組織 </a:t>
            </a:r>
            <a:r>
              <a:rPr lang="en-US" altLang="zh-TW" sz="2100" dirty="0">
                <a:latin typeface="微軟正黑體" panose="020B0604030504040204" pitchFamily="34" charset="-120"/>
                <a:ea typeface="微軟正黑體" panose="020B0604030504040204" pitchFamily="34" charset="-120"/>
              </a:rPr>
              <a:t>- </a:t>
            </a:r>
            <a:r>
              <a:rPr lang="en-US" altLang="zh-TW" sz="2100" dirty="0">
                <a:latin typeface="微軟正黑體" panose="020B0604030504040204" pitchFamily="34" charset="-120"/>
                <a:ea typeface="微軟正黑體" panose="020B0604030504040204" pitchFamily="34" charset="-120"/>
                <a:hlinkClick r:id="rId2"/>
              </a:rPr>
              <a:t>https://www.who.int/zh/emergencies/diseases/novel-coronavirus-2019/advice-for-public/myth-busters</a:t>
            </a:r>
            <a:endParaRPr lang="en-US" altLang="zh-TW" sz="2100" dirty="0">
              <a:latin typeface="微軟正黑體" panose="020B0604030504040204" pitchFamily="34" charset="-120"/>
              <a:ea typeface="微軟正黑體" panose="020B0604030504040204" pitchFamily="34" charset="-120"/>
            </a:endParaRPr>
          </a:p>
          <a:p>
            <a:pPr lvl="1"/>
            <a:r>
              <a:rPr lang="zh-TW" altLang="en-US" sz="2100" dirty="0">
                <a:latin typeface="微軟正黑體" panose="020B0604030504040204" pitchFamily="34" charset="-120"/>
                <a:ea typeface="微軟正黑體" panose="020B0604030504040204" pitchFamily="34" charset="-120"/>
              </a:rPr>
              <a:t>香港特別行政區政府衞生署衞生防護中心 </a:t>
            </a:r>
            <a:r>
              <a:rPr lang="en-US" altLang="zh-TW" sz="2100" dirty="0">
                <a:latin typeface="微軟正黑體" panose="020B0604030504040204" pitchFamily="34" charset="-120"/>
                <a:ea typeface="微軟正黑體" panose="020B0604030504040204" pitchFamily="34" charset="-120"/>
              </a:rPr>
              <a:t>- </a:t>
            </a:r>
            <a:r>
              <a:rPr lang="en-US" altLang="zh-TW" sz="2100" dirty="0">
                <a:latin typeface="微軟正黑體" panose="020B0604030504040204" pitchFamily="34" charset="-120"/>
                <a:ea typeface="微軟正黑體" panose="020B0604030504040204" pitchFamily="34" charset="-120"/>
                <a:hlinkClick r:id="rId3"/>
              </a:rPr>
              <a:t>https://www.coronavirus.gov.hk/chi/index.html#Useful_Information</a:t>
            </a:r>
            <a:endParaRPr lang="en-US" altLang="zh-TW" sz="2100" dirty="0">
              <a:latin typeface="微軟正黑體" panose="020B0604030504040204" pitchFamily="34" charset="-120"/>
              <a:ea typeface="微軟正黑體" panose="020B0604030504040204" pitchFamily="34" charset="-120"/>
            </a:endParaRPr>
          </a:p>
          <a:p>
            <a:pPr lvl="1"/>
            <a:r>
              <a:rPr lang="zh-CN" altLang="en-US" sz="2100" dirty="0">
                <a:latin typeface="微軟正黑體" panose="020B0604030504040204" pitchFamily="34" charset="-120"/>
                <a:ea typeface="微軟正黑體" panose="020B0604030504040204" pitchFamily="34" charset="-120"/>
              </a:rPr>
              <a:t>中華人民共和國國家衛生健康委員會 </a:t>
            </a:r>
            <a:r>
              <a:rPr lang="en-US" altLang="zh-TW" sz="2100" dirty="0">
                <a:latin typeface="微軟正黑體" panose="020B0604030504040204" pitchFamily="34" charset="-120"/>
                <a:ea typeface="微軟正黑體" panose="020B0604030504040204" pitchFamily="34" charset="-120"/>
              </a:rPr>
              <a:t>- </a:t>
            </a:r>
            <a:r>
              <a:rPr lang="en-US" altLang="zh-TW" sz="2100" dirty="0">
                <a:latin typeface="微軟正黑體" panose="020B0604030504040204" pitchFamily="34" charset="-120"/>
                <a:ea typeface="微軟正黑體" panose="020B0604030504040204" pitchFamily="34" charset="-120"/>
                <a:hlinkClick r:id="rId4"/>
              </a:rPr>
              <a:t>http://www.nhc.gov.cn/xcs/xxgzbd/gzbd_index.shtml</a:t>
            </a:r>
            <a:endParaRPr lang="en-US" altLang="zh-TW" sz="2100" dirty="0">
              <a:latin typeface="微軟正黑體" panose="020B0604030504040204" pitchFamily="34" charset="-120"/>
              <a:ea typeface="微軟正黑體" panose="020B0604030504040204" pitchFamily="34" charset="-120"/>
            </a:endParaRPr>
          </a:p>
          <a:p>
            <a:pPr lvl="1"/>
            <a:r>
              <a:rPr lang="zh-CN" altLang="en-US" sz="2100" dirty="0">
                <a:latin typeface="微軟正黑體" panose="020B0604030504040204" pitchFamily="34" charset="-120"/>
                <a:ea typeface="微軟正黑體" panose="020B0604030504040204" pitchFamily="34" charset="-120"/>
              </a:rPr>
              <a:t>中國疾病預防控制中心 </a:t>
            </a:r>
            <a:r>
              <a:rPr lang="en-US" altLang="zh-TW" sz="2100" dirty="0">
                <a:latin typeface="微軟正黑體" panose="020B0604030504040204" pitchFamily="34" charset="-120"/>
                <a:ea typeface="微軟正黑體" panose="020B0604030504040204" pitchFamily="34" charset="-120"/>
              </a:rPr>
              <a:t>- </a:t>
            </a:r>
            <a:r>
              <a:rPr lang="en-US" altLang="zh-TW" sz="2100" dirty="0">
                <a:latin typeface="微軟正黑體" panose="020B0604030504040204" pitchFamily="34" charset="-120"/>
                <a:ea typeface="微軟正黑體" panose="020B0604030504040204" pitchFamily="34" charset="-120"/>
                <a:hlinkClick r:id="rId5"/>
              </a:rPr>
              <a:t>http://www.chinacdc.cn/jkzt/crb/zl/szkb_11803/</a:t>
            </a:r>
            <a:endParaRPr lang="en-US" altLang="zh-TW" sz="2100" dirty="0">
              <a:latin typeface="微軟正黑體" panose="020B0604030504040204" pitchFamily="34" charset="-120"/>
              <a:ea typeface="微軟正黑體" panose="020B0604030504040204" pitchFamily="34" charset="-120"/>
            </a:endParaRPr>
          </a:p>
          <a:p>
            <a:pPr lvl="1"/>
            <a:r>
              <a:rPr lang="zh-TW" altLang="en-US" sz="2100" dirty="0">
                <a:latin typeface="微軟正黑體" panose="020B0604030504040204" pitchFamily="34" charset="-120"/>
                <a:ea typeface="微軟正黑體" panose="020B0604030504040204" pitchFamily="34" charset="-120"/>
              </a:rPr>
              <a:t>澳門疾病預防控制中心 </a:t>
            </a:r>
            <a:r>
              <a:rPr lang="en-US" altLang="zh-TW" sz="2100" dirty="0">
                <a:latin typeface="微軟正黑體" panose="020B0604030504040204" pitchFamily="34" charset="-120"/>
                <a:ea typeface="微軟正黑體" panose="020B0604030504040204" pitchFamily="34" charset="-120"/>
              </a:rPr>
              <a:t>- </a:t>
            </a:r>
            <a:r>
              <a:rPr lang="en-US" altLang="zh-TW" sz="2100" dirty="0">
                <a:hlinkClick r:id="rId6"/>
              </a:rPr>
              <a:t>https://www.ssm.gov.mo/apps1/PreventCOVID-19/ch.aspx#clg17458</a:t>
            </a:r>
            <a:endParaRPr lang="zh-TW" altLang="en-US" sz="2100" dirty="0">
              <a:latin typeface="微軟正黑體" panose="020B0604030504040204" pitchFamily="34" charset="-120"/>
              <a:ea typeface="微軟正黑體" panose="020B0604030504040204" pitchFamily="34" charset="-120"/>
            </a:endParaRPr>
          </a:p>
          <a:p>
            <a:endParaRPr lang="zh-TW" altLang="en-US" sz="2400" dirty="0"/>
          </a:p>
        </p:txBody>
      </p:sp>
    </p:spTree>
    <p:extLst>
      <p:ext uri="{BB962C8B-B14F-4D97-AF65-F5344CB8AC3E}">
        <p14:creationId xmlns:p14="http://schemas.microsoft.com/office/powerpoint/2010/main" val="657279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28156" y="909395"/>
            <a:ext cx="7341266" cy="994172"/>
          </a:xfrm>
        </p:spPr>
        <p:txBody>
          <a:bodyPr>
            <a:normAutofit/>
          </a:bodyPr>
          <a:lstStyle/>
          <a:p>
            <a:r>
              <a:rPr lang="en-US" altLang="zh-TW" b="1" dirty="0">
                <a:solidFill>
                  <a:schemeClr val="tx1">
                    <a:lumMod val="75000"/>
                    <a:lumOff val="25000"/>
                  </a:schemeClr>
                </a:solidFill>
                <a:latin typeface="微軟正黑體" panose="020B0604030504040204" pitchFamily="34" charset="-120"/>
                <a:ea typeface="微軟正黑體" panose="020B0604030504040204" pitchFamily="34" charset="-120"/>
              </a:rPr>
              <a:t>2019</a:t>
            </a:r>
            <a:r>
              <a:rPr lang="zh-TW" altLang="en-US" b="1" dirty="0">
                <a:solidFill>
                  <a:schemeClr val="tx1">
                    <a:lumMod val="75000"/>
                    <a:lumOff val="25000"/>
                  </a:schemeClr>
                </a:solidFill>
                <a:latin typeface="微軟正黑體" panose="020B0604030504040204" pitchFamily="34" charset="-120"/>
                <a:ea typeface="微軟正黑體" panose="020B0604030504040204" pitchFamily="34" charset="-120"/>
              </a:rPr>
              <a:t>冠狀病毒病知多少？</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772716053"/>
              </p:ext>
            </p:extLst>
          </p:nvPr>
        </p:nvGraphicFramePr>
        <p:xfrm>
          <a:off x="85839" y="2083151"/>
          <a:ext cx="8856281" cy="3024144"/>
        </p:xfrm>
        <a:graphic>
          <a:graphicData uri="http://schemas.openxmlformats.org/drawingml/2006/table">
            <a:tbl>
              <a:tblPr firstRow="1" bandRow="1">
                <a:tableStyleId>{93296810-A885-4BE3-A3E7-6D5BEEA58F35}</a:tableStyleId>
              </a:tblPr>
              <a:tblGrid>
                <a:gridCol w="5844185">
                  <a:extLst>
                    <a:ext uri="{9D8B030D-6E8A-4147-A177-3AD203B41FA5}">
                      <a16:colId xmlns:a16="http://schemas.microsoft.com/office/drawing/2014/main" val="1234982537"/>
                    </a:ext>
                  </a:extLst>
                </a:gridCol>
                <a:gridCol w="972031">
                  <a:extLst>
                    <a:ext uri="{9D8B030D-6E8A-4147-A177-3AD203B41FA5}">
                      <a16:colId xmlns:a16="http://schemas.microsoft.com/office/drawing/2014/main" val="1079250918"/>
                    </a:ext>
                  </a:extLst>
                </a:gridCol>
                <a:gridCol w="1247150">
                  <a:extLst>
                    <a:ext uri="{9D8B030D-6E8A-4147-A177-3AD203B41FA5}">
                      <a16:colId xmlns:a16="http://schemas.microsoft.com/office/drawing/2014/main" val="3935574245"/>
                    </a:ext>
                  </a:extLst>
                </a:gridCol>
                <a:gridCol w="792915">
                  <a:extLst>
                    <a:ext uri="{9D8B030D-6E8A-4147-A177-3AD203B41FA5}">
                      <a16:colId xmlns:a16="http://schemas.microsoft.com/office/drawing/2014/main" val="3272699424"/>
                    </a:ext>
                  </a:extLst>
                </a:gridCol>
              </a:tblGrid>
              <a:tr h="504024">
                <a:tc>
                  <a:txBody>
                    <a:bodyPr/>
                    <a:lstStyle/>
                    <a:p>
                      <a:endParaRPr lang="zh-TW" altLang="en-US" sz="24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algn="ctr"/>
                      <a:r>
                        <a:rPr lang="zh-TW" altLang="en-US" sz="2400" dirty="0">
                          <a:latin typeface="微軟正黑體" panose="020B0604030504040204" pitchFamily="34" charset="-120"/>
                          <a:ea typeface="微軟正黑體" panose="020B0604030504040204" pitchFamily="34" charset="-120"/>
                        </a:rPr>
                        <a:t>同意</a:t>
                      </a: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400" dirty="0">
                          <a:latin typeface="微軟正黑體" panose="020B0604030504040204" pitchFamily="34" charset="-120"/>
                          <a:ea typeface="微軟正黑體" panose="020B0604030504040204" pitchFamily="34" charset="-120"/>
                        </a:rPr>
                        <a:t>不同意</a:t>
                      </a:r>
                    </a:p>
                  </a:txBody>
                  <a:tcPr marL="68580" marR="68580" marT="34290" marB="34290"/>
                </a:tc>
                <a:tc>
                  <a:txBody>
                    <a:bodyPr/>
                    <a:lstStyle/>
                    <a:p>
                      <a:pPr algn="ctr"/>
                      <a:r>
                        <a:rPr lang="zh-TW" altLang="en-US" sz="2400" dirty="0">
                          <a:latin typeface="微軟正黑體" panose="020B0604030504040204" pitchFamily="34" charset="-120"/>
                          <a:ea typeface="微軟正黑體" panose="020B0604030504040204" pitchFamily="34" charset="-120"/>
                        </a:rPr>
                        <a:t>其它</a:t>
                      </a:r>
                    </a:p>
                  </a:txBody>
                  <a:tcPr marL="68580" marR="68580" marT="34290" marB="34290"/>
                </a:tc>
                <a:extLst>
                  <a:ext uri="{0D108BD9-81ED-4DB2-BD59-A6C34878D82A}">
                    <a16:rowId xmlns:a16="http://schemas.microsoft.com/office/drawing/2014/main" val="1067286450"/>
                  </a:ext>
                </a:extLst>
              </a:tr>
              <a:tr h="504024">
                <a:tc>
                  <a:txBody>
                    <a:bodyPr/>
                    <a:lstStyle/>
                    <a:p>
                      <a:r>
                        <a:rPr lang="zh-TW" altLang="en-US" sz="2400" dirty="0">
                          <a:latin typeface="微軟正黑體" panose="020B0604030504040204" pitchFamily="34" charset="-120"/>
                          <a:ea typeface="微軟正黑體" panose="020B0604030504040204" pitchFamily="34" charset="-120"/>
                        </a:rPr>
                        <a:t>病毒可</a:t>
                      </a:r>
                      <a:r>
                        <a:rPr lang="zh-CN" altLang="en-US" sz="2400" dirty="0">
                          <a:latin typeface="微軟正黑體" panose="020B0604030504040204" pitchFamily="34" charset="-120"/>
                          <a:ea typeface="微軟正黑體" panose="020B0604030504040204" pitchFamily="34" charset="-120"/>
                        </a:rPr>
                        <a:t>通過蚊蟲叮咬傳播</a:t>
                      </a:r>
                      <a:endParaRPr lang="zh-TW" altLang="en-US" sz="2400" dirty="0"/>
                    </a:p>
                  </a:txBody>
                  <a:tcPr marL="68580" marR="68580" marT="34290" marB="34290"/>
                </a:tc>
                <a:tc>
                  <a:txBody>
                    <a:bodyPr/>
                    <a:lstStyle/>
                    <a:p>
                      <a:pPr algn="ctr"/>
                      <a:endParaRPr lang="zh-TW" altLang="en-US" sz="2400" dirty="0"/>
                    </a:p>
                  </a:txBody>
                  <a:tcPr marL="68580" marR="68580" marT="34290" marB="34290"/>
                </a:tc>
                <a:tc>
                  <a:txBody>
                    <a:bodyPr/>
                    <a:lstStyle/>
                    <a:p>
                      <a:pPr algn="ctr"/>
                      <a:endParaRPr lang="zh-TW" altLang="en-US" sz="2400" dirty="0"/>
                    </a:p>
                  </a:txBody>
                  <a:tcPr marL="68580" marR="68580" marT="34290" marB="34290"/>
                </a:tc>
                <a:tc>
                  <a:txBody>
                    <a:bodyPr/>
                    <a:lstStyle/>
                    <a:p>
                      <a:pPr algn="ctr"/>
                      <a:endParaRPr lang="zh-TW" altLang="en-US" sz="2400" dirty="0"/>
                    </a:p>
                  </a:txBody>
                  <a:tcPr marL="68580" marR="68580" marT="34290" marB="34290"/>
                </a:tc>
                <a:extLst>
                  <a:ext uri="{0D108BD9-81ED-4DB2-BD59-A6C34878D82A}">
                    <a16:rowId xmlns:a16="http://schemas.microsoft.com/office/drawing/2014/main" val="2407245369"/>
                  </a:ext>
                </a:extLst>
              </a:tr>
              <a:tr h="504024">
                <a:tc>
                  <a:txBody>
                    <a:bodyPr/>
                    <a:lstStyle/>
                    <a:p>
                      <a:pPr marL="0" lvl="1" algn="l" defTabSz="914400" rtl="0" eaLnBrk="1" latinLnBrk="0" hangingPunct="1">
                        <a:buFont typeface="Wingdings" panose="05000000000000000000" pitchFamily="2" charset="2"/>
                        <a:buNone/>
                      </a:pPr>
                      <a:r>
                        <a:rPr lang="zh-TW" altLang="en-US" sz="2400" kern="1200" dirty="0">
                          <a:solidFill>
                            <a:schemeClr val="dk1"/>
                          </a:solidFill>
                          <a:latin typeface="微軟正黑體" panose="020B0604030504040204" pitchFamily="34" charset="-120"/>
                          <a:ea typeface="微軟正黑體" panose="020B0604030504040204" pitchFamily="34" charset="-120"/>
                          <a:cs typeface="+mn-cs"/>
                        </a:rPr>
                        <a:t>病毒可殘留在物件，例如筷子表面</a:t>
                      </a:r>
                      <a:endParaRPr lang="en-US" altLang="zh-TW" sz="2400" kern="1200" dirty="0">
                        <a:solidFill>
                          <a:schemeClr val="dk1"/>
                        </a:solidFill>
                        <a:latin typeface="微軟正黑體" panose="020B0604030504040204" pitchFamily="34" charset="-120"/>
                        <a:ea typeface="微軟正黑體" panose="020B0604030504040204" pitchFamily="34" charset="-120"/>
                        <a:cs typeface="+mn-cs"/>
                      </a:endParaRPr>
                    </a:p>
                  </a:txBody>
                  <a:tcPr marL="68580" marR="68580" marT="34290" marB="34290"/>
                </a:tc>
                <a:tc>
                  <a:txBody>
                    <a:bodyPr/>
                    <a:lstStyle/>
                    <a:p>
                      <a:pPr algn="ctr"/>
                      <a:endParaRPr lang="zh-TW" altLang="en-US" sz="2400" dirty="0"/>
                    </a:p>
                  </a:txBody>
                  <a:tcPr marL="68580" marR="68580" marT="34290" marB="34290"/>
                </a:tc>
                <a:tc>
                  <a:txBody>
                    <a:bodyPr/>
                    <a:lstStyle/>
                    <a:p>
                      <a:pPr algn="ctr"/>
                      <a:endParaRPr lang="zh-TW" altLang="en-US" sz="2400" dirty="0"/>
                    </a:p>
                  </a:txBody>
                  <a:tcPr marL="68580" marR="68580" marT="34290" marB="34290"/>
                </a:tc>
                <a:tc>
                  <a:txBody>
                    <a:bodyPr/>
                    <a:lstStyle/>
                    <a:p>
                      <a:pPr algn="ctr"/>
                      <a:endParaRPr lang="zh-TW" altLang="en-US" sz="2400" dirty="0"/>
                    </a:p>
                  </a:txBody>
                  <a:tcPr marL="68580" marR="68580" marT="34290" marB="34290"/>
                </a:tc>
                <a:extLst>
                  <a:ext uri="{0D108BD9-81ED-4DB2-BD59-A6C34878D82A}">
                    <a16:rowId xmlns:a16="http://schemas.microsoft.com/office/drawing/2014/main" val="3716096125"/>
                  </a:ext>
                </a:extLst>
              </a:tr>
              <a:tr h="5040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dirty="0">
                          <a:latin typeface="微軟正黑體" panose="020B0604030504040204" pitchFamily="34" charset="-120"/>
                          <a:ea typeface="微軟正黑體" panose="020B0604030504040204" pitchFamily="34" charset="-120"/>
                        </a:rPr>
                        <a:t>病毒由動物傳給人</a:t>
                      </a:r>
                      <a:endParaRPr lang="zh-TW" altLang="en-US" sz="2400" dirty="0"/>
                    </a:p>
                  </a:txBody>
                  <a:tcPr marL="68580" marR="68580" marT="34290" marB="34290"/>
                </a:tc>
                <a:tc>
                  <a:txBody>
                    <a:bodyPr/>
                    <a:lstStyle/>
                    <a:p>
                      <a:pPr algn="ctr"/>
                      <a:endParaRPr lang="zh-TW" altLang="en-US" sz="2400"/>
                    </a:p>
                  </a:txBody>
                  <a:tcPr marL="68580" marR="68580" marT="34290" marB="34290"/>
                </a:tc>
                <a:tc>
                  <a:txBody>
                    <a:bodyPr/>
                    <a:lstStyle/>
                    <a:p>
                      <a:pPr algn="ctr"/>
                      <a:endParaRPr lang="zh-TW" altLang="en-US" sz="2400" dirty="0"/>
                    </a:p>
                  </a:txBody>
                  <a:tcPr marL="68580" marR="68580" marT="34290" marB="34290"/>
                </a:tc>
                <a:tc>
                  <a:txBody>
                    <a:bodyPr/>
                    <a:lstStyle/>
                    <a:p>
                      <a:pPr algn="ctr"/>
                      <a:endParaRPr lang="zh-TW" altLang="en-US" sz="2400" dirty="0"/>
                    </a:p>
                  </a:txBody>
                  <a:tcPr marL="68580" marR="68580" marT="34290" marB="34290"/>
                </a:tc>
                <a:extLst>
                  <a:ext uri="{0D108BD9-81ED-4DB2-BD59-A6C34878D82A}">
                    <a16:rowId xmlns:a16="http://schemas.microsoft.com/office/drawing/2014/main" val="3961070888"/>
                  </a:ext>
                </a:extLst>
              </a:tr>
              <a:tr h="504024">
                <a:tc>
                  <a:txBody>
                    <a:bodyPr/>
                    <a:lstStyle/>
                    <a:p>
                      <a:r>
                        <a:rPr lang="zh-TW" altLang="en-US" sz="2400" dirty="0">
                          <a:latin typeface="微軟正黑體" panose="020B0604030504040204" pitchFamily="34" charset="-120"/>
                          <a:ea typeface="微軟正黑體" panose="020B0604030504040204" pitchFamily="34" charset="-120"/>
                        </a:rPr>
                        <a:t>社交距離要多於</a:t>
                      </a:r>
                      <a:r>
                        <a:rPr lang="en-US" altLang="zh-TW" sz="2400" dirty="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米才有效</a:t>
                      </a:r>
                      <a:endParaRPr lang="zh-TW" altLang="en-US" sz="2400" dirty="0"/>
                    </a:p>
                  </a:txBody>
                  <a:tcPr marL="68580" marR="68580" marT="34290" marB="34290"/>
                </a:tc>
                <a:tc>
                  <a:txBody>
                    <a:bodyPr/>
                    <a:lstStyle/>
                    <a:p>
                      <a:pPr algn="ctr"/>
                      <a:endParaRPr lang="zh-TW" altLang="en-US" sz="2400" dirty="0"/>
                    </a:p>
                  </a:txBody>
                  <a:tcPr marL="68580" marR="68580" marT="34290" marB="34290"/>
                </a:tc>
                <a:tc>
                  <a:txBody>
                    <a:bodyPr/>
                    <a:lstStyle/>
                    <a:p>
                      <a:pPr algn="ctr"/>
                      <a:endParaRPr lang="zh-TW" altLang="en-US" sz="2400" dirty="0"/>
                    </a:p>
                  </a:txBody>
                  <a:tcPr marL="68580" marR="68580" marT="34290" marB="34290"/>
                </a:tc>
                <a:tc>
                  <a:txBody>
                    <a:bodyPr/>
                    <a:lstStyle/>
                    <a:p>
                      <a:pPr algn="ctr"/>
                      <a:endParaRPr lang="zh-TW" altLang="en-US" sz="2400" dirty="0"/>
                    </a:p>
                  </a:txBody>
                  <a:tcPr marL="68580" marR="68580" marT="34290" marB="34290"/>
                </a:tc>
                <a:extLst>
                  <a:ext uri="{0D108BD9-81ED-4DB2-BD59-A6C34878D82A}">
                    <a16:rowId xmlns:a16="http://schemas.microsoft.com/office/drawing/2014/main" val="458075801"/>
                  </a:ext>
                </a:extLst>
              </a:tr>
              <a:tr h="504024">
                <a:tc>
                  <a:txBody>
                    <a:bodyPr/>
                    <a:lstStyle/>
                    <a:p>
                      <a:r>
                        <a:rPr lang="zh-TW" altLang="en-US" sz="2400" dirty="0">
                          <a:latin typeface="微軟正黑體" panose="020B0604030504040204" pitchFamily="34" charset="-120"/>
                          <a:ea typeface="微軟正黑體" panose="020B0604030504040204" pitchFamily="34" charset="-120"/>
                        </a:rPr>
                        <a:t>注射肺炎鏈球菌針可預防</a:t>
                      </a:r>
                      <a:r>
                        <a:rPr lang="en-US" altLang="zh-TW" sz="2400" dirty="0">
                          <a:latin typeface="微軟正黑體" panose="020B0604030504040204" pitchFamily="34" charset="-120"/>
                          <a:ea typeface="微軟正黑體" panose="020B0604030504040204" pitchFamily="34" charset="-120"/>
                        </a:rPr>
                        <a:t>2019</a:t>
                      </a:r>
                      <a:r>
                        <a:rPr lang="zh-TW" altLang="en-US" sz="2400" dirty="0">
                          <a:latin typeface="微軟正黑體" panose="020B0604030504040204" pitchFamily="34" charset="-120"/>
                          <a:ea typeface="微軟正黑體" panose="020B0604030504040204" pitchFamily="34" charset="-120"/>
                        </a:rPr>
                        <a:t>冠狀病毒病</a:t>
                      </a:r>
                      <a:endParaRPr lang="zh-TW" altLang="en-US" sz="2400" dirty="0"/>
                    </a:p>
                  </a:txBody>
                  <a:tcPr marL="68580" marR="68580" marT="34290" marB="34290"/>
                </a:tc>
                <a:tc>
                  <a:txBody>
                    <a:bodyPr/>
                    <a:lstStyle/>
                    <a:p>
                      <a:pPr algn="ctr"/>
                      <a:endParaRPr lang="zh-TW" altLang="en-US" sz="2400" dirty="0"/>
                    </a:p>
                  </a:txBody>
                  <a:tcPr marL="68580" marR="68580" marT="34290" marB="34290"/>
                </a:tc>
                <a:tc>
                  <a:txBody>
                    <a:bodyPr/>
                    <a:lstStyle/>
                    <a:p>
                      <a:pPr algn="ctr"/>
                      <a:endParaRPr lang="zh-TW" altLang="en-US" sz="2400" dirty="0"/>
                    </a:p>
                  </a:txBody>
                  <a:tcPr marL="68580" marR="68580" marT="34290" marB="34290"/>
                </a:tc>
                <a:tc>
                  <a:txBody>
                    <a:bodyPr/>
                    <a:lstStyle/>
                    <a:p>
                      <a:pPr algn="ctr"/>
                      <a:endParaRPr lang="zh-TW" altLang="en-US" sz="2400" dirty="0"/>
                    </a:p>
                  </a:txBody>
                  <a:tcPr marL="68580" marR="68580" marT="34290" marB="34290"/>
                </a:tc>
                <a:extLst>
                  <a:ext uri="{0D108BD9-81ED-4DB2-BD59-A6C34878D82A}">
                    <a16:rowId xmlns:a16="http://schemas.microsoft.com/office/drawing/2014/main" val="3196754917"/>
                  </a:ext>
                </a:extLst>
              </a:tr>
            </a:tbl>
          </a:graphicData>
        </a:graphic>
      </p:graphicFrame>
    </p:spTree>
    <p:extLst>
      <p:ext uri="{BB962C8B-B14F-4D97-AF65-F5344CB8AC3E}">
        <p14:creationId xmlns:p14="http://schemas.microsoft.com/office/powerpoint/2010/main" val="2281469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19644" y="365126"/>
            <a:ext cx="7886700" cy="1325563"/>
          </a:xfrm>
        </p:spPr>
        <p:txBody>
          <a:bodyPr/>
          <a:lstStyle/>
          <a:p>
            <a:r>
              <a:rPr lang="zh-TW" altLang="en-US" b="1" u="sng" dirty="0">
                <a:latin typeface="微軟正黑體" panose="020B0604030504040204" pitchFamily="34" charset="-120"/>
                <a:ea typeface="微軟正黑體" panose="020B0604030504040204" pitchFamily="34" charset="-120"/>
              </a:rPr>
              <a:t>活動 </a:t>
            </a:r>
            <a:r>
              <a:rPr lang="en-US" altLang="zh-TW" b="1" u="sng" dirty="0">
                <a:latin typeface="微軟正黑體" panose="020B0604030504040204" pitchFamily="34" charset="-120"/>
                <a:ea typeface="微軟正黑體" panose="020B0604030504040204" pitchFamily="34" charset="-120"/>
              </a:rPr>
              <a:t>(1)</a:t>
            </a:r>
            <a:endParaRPr lang="zh-TW" altLang="en-US" b="1" u="sng"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a:xfrm>
            <a:off x="158981" y="1541418"/>
            <a:ext cx="4021133" cy="4885507"/>
          </a:xfrm>
        </p:spPr>
        <p:txBody>
          <a:bodyPr>
            <a:normAutofit fontScale="70000" lnSpcReduction="20000"/>
          </a:bodyPr>
          <a:lstStyle/>
          <a:p>
            <a:pPr algn="just">
              <a:lnSpc>
                <a:spcPct val="160000"/>
              </a:lnSpc>
            </a:pPr>
            <a:r>
              <a:rPr lang="zh-TW" altLang="en-US" dirty="0">
                <a:latin typeface="微軟正黑體" panose="020B0604030504040204" pitchFamily="34" charset="-120"/>
                <a:ea typeface="微軟正黑體" panose="020B0604030504040204" pitchFamily="34" charset="-120"/>
              </a:rPr>
              <a:t>選取以下任何一項有關</a:t>
            </a:r>
            <a:r>
              <a:rPr lang="en-US" altLang="zh-TW" dirty="0">
                <a:latin typeface="微軟正黑體" panose="020B0604030504040204" pitchFamily="34" charset="-120"/>
                <a:ea typeface="微軟正黑體" panose="020B0604030504040204" pitchFamily="34" charset="-120"/>
              </a:rPr>
              <a:t>2019</a:t>
            </a:r>
            <a:r>
              <a:rPr lang="zh-TW" altLang="en-US" dirty="0">
                <a:latin typeface="微軟正黑體" panose="020B0604030504040204" pitchFamily="34" charset="-120"/>
                <a:ea typeface="微軟正黑體" panose="020B0604030504040204" pitchFamily="34" charset="-120"/>
              </a:rPr>
              <a:t>冠狀病毒題目，從網上搜尋相關資料，完成右表：</a:t>
            </a:r>
            <a:endParaRPr lang="en-US" altLang="zh-TW" dirty="0">
              <a:latin typeface="微軟正黑體" panose="020B0604030504040204" pitchFamily="34" charset="-120"/>
              <a:ea typeface="微軟正黑體" panose="020B0604030504040204" pitchFamily="34" charset="-120"/>
            </a:endParaRPr>
          </a:p>
          <a:p>
            <a:pPr lvl="1" algn="just">
              <a:lnSpc>
                <a:spcPct val="160000"/>
              </a:lnSpc>
              <a:buFont typeface="Wingdings" panose="05000000000000000000" pitchFamily="2" charset="2"/>
              <a:buChar char="n"/>
            </a:pPr>
            <a:r>
              <a:rPr lang="zh-TW" altLang="en-US" dirty="0">
                <a:latin typeface="微軟正黑體" panose="020B0604030504040204" pitchFamily="34" charset="-120"/>
                <a:ea typeface="微軟正黑體" panose="020B0604030504040204" pitchFamily="34" charset="-120"/>
              </a:rPr>
              <a:t> 病毒可以經蚊蟲傳播嗎？</a:t>
            </a:r>
            <a:endParaRPr lang="en-US" altLang="zh-TW" dirty="0">
              <a:latin typeface="微軟正黑體" panose="020B0604030504040204" pitchFamily="34" charset="-120"/>
              <a:ea typeface="微軟正黑體" panose="020B0604030504040204" pitchFamily="34" charset="-120"/>
            </a:endParaRPr>
          </a:p>
          <a:p>
            <a:pPr lvl="1" algn="just">
              <a:lnSpc>
                <a:spcPct val="160000"/>
              </a:lnSpc>
              <a:buFont typeface="Wingdings" panose="05000000000000000000" pitchFamily="2" charset="2"/>
              <a:buChar char="n"/>
            </a:pPr>
            <a:r>
              <a:rPr lang="zh-TW" altLang="en-US" dirty="0">
                <a:latin typeface="微軟正黑體" panose="020B0604030504040204" pitchFamily="34" charset="-120"/>
                <a:ea typeface="微軟正黑體" panose="020B0604030504040204" pitchFamily="34" charset="-120"/>
              </a:rPr>
              <a:t> 病毒可殘留在物件，例如筷子表面？</a:t>
            </a:r>
            <a:endParaRPr lang="en-US" altLang="zh-TW" dirty="0">
              <a:latin typeface="微軟正黑體" panose="020B0604030504040204" pitchFamily="34" charset="-120"/>
              <a:ea typeface="微軟正黑體" panose="020B0604030504040204" pitchFamily="34" charset="-120"/>
            </a:endParaRPr>
          </a:p>
          <a:p>
            <a:pPr lvl="1" algn="just">
              <a:lnSpc>
                <a:spcPct val="160000"/>
              </a:lnSpc>
              <a:buFont typeface="Wingdings" panose="05000000000000000000" pitchFamily="2" charset="2"/>
              <a:buChar char="n"/>
            </a:pPr>
            <a:r>
              <a:rPr lang="zh-TW" altLang="en-US" dirty="0">
                <a:latin typeface="微軟正黑體" panose="020B0604030504040204" pitchFamily="34" charset="-120"/>
                <a:ea typeface="微軟正黑體" panose="020B0604030504040204" pitchFamily="34" charset="-120"/>
              </a:rPr>
              <a:t> 病毒是否由動物，例如蝙蝠傳給人？</a:t>
            </a:r>
            <a:endParaRPr lang="en-US" altLang="zh-TW" dirty="0">
              <a:latin typeface="微軟正黑體" panose="020B0604030504040204" pitchFamily="34" charset="-120"/>
              <a:ea typeface="微軟正黑體" panose="020B0604030504040204" pitchFamily="34" charset="-120"/>
            </a:endParaRPr>
          </a:p>
          <a:p>
            <a:pPr lvl="1" algn="just">
              <a:lnSpc>
                <a:spcPct val="160000"/>
              </a:lnSpc>
              <a:buFont typeface="Wingdings" panose="05000000000000000000" pitchFamily="2" charset="2"/>
              <a:buChar char="n"/>
            </a:pPr>
            <a:r>
              <a:rPr lang="zh-TW" altLang="en-US" dirty="0">
                <a:latin typeface="微軟正黑體" panose="020B0604030504040204" pitchFamily="34" charset="-120"/>
                <a:ea typeface="微軟正黑體" panose="020B0604030504040204" pitchFamily="34" charset="-120"/>
              </a:rPr>
              <a:t> 最理想的社交距離是多少？</a:t>
            </a:r>
            <a:endParaRPr lang="en-US" altLang="zh-TW" dirty="0">
              <a:latin typeface="微軟正黑體" panose="020B0604030504040204" pitchFamily="34" charset="-120"/>
              <a:ea typeface="微軟正黑體" panose="020B0604030504040204" pitchFamily="34" charset="-120"/>
            </a:endParaRPr>
          </a:p>
          <a:p>
            <a:pPr lvl="1" algn="just">
              <a:lnSpc>
                <a:spcPct val="160000"/>
              </a:lnSpc>
              <a:buFont typeface="Wingdings" panose="05000000000000000000" pitchFamily="2" charset="2"/>
              <a:buChar char="n"/>
            </a:pPr>
            <a:r>
              <a:rPr lang="zh-TW" altLang="en-US" dirty="0">
                <a:latin typeface="微軟正黑體" panose="020B0604030504040204" pitchFamily="34" charset="-120"/>
                <a:ea typeface="微軟正黑體" panose="020B0604030504040204" pitchFamily="34" charset="-120"/>
              </a:rPr>
              <a:t> 注射肺炎 </a:t>
            </a:r>
            <a:r>
              <a:rPr lang="en-US" altLang="zh-TW" dirty="0">
                <a:latin typeface="微軟正黑體" panose="020B0604030504040204" pitchFamily="34" charset="-120"/>
                <a:ea typeface="微軟正黑體" panose="020B0604030504040204" pitchFamily="34" charset="-120"/>
              </a:rPr>
              <a:t>/ </a:t>
            </a:r>
            <a:r>
              <a:rPr lang="zh-TW" altLang="en-US" dirty="0">
                <a:latin typeface="微軟正黑體" panose="020B0604030504040204" pitchFamily="34" charset="-120"/>
                <a:ea typeface="微軟正黑體" panose="020B0604030504040204" pitchFamily="34" charset="-120"/>
              </a:rPr>
              <a:t>流感疫苗能否預防</a:t>
            </a:r>
            <a:r>
              <a:rPr lang="en-US" altLang="zh-TW" dirty="0">
                <a:latin typeface="微軟正黑體" panose="020B0604030504040204" pitchFamily="34" charset="-120"/>
                <a:ea typeface="微軟正黑體" panose="020B0604030504040204" pitchFamily="34" charset="-120"/>
              </a:rPr>
              <a:t>2019</a:t>
            </a:r>
            <a:r>
              <a:rPr lang="zh-TW" altLang="en-US" dirty="0">
                <a:latin typeface="微軟正黑體" panose="020B0604030504040204" pitchFamily="34" charset="-120"/>
                <a:ea typeface="微軟正黑體" panose="020B0604030504040204" pitchFamily="34" charset="-120"/>
              </a:rPr>
              <a:t>冠狀病毒病？</a:t>
            </a:r>
            <a:endParaRPr lang="en-US" altLang="zh-TW" dirty="0">
              <a:latin typeface="微軟正黑體" panose="020B0604030504040204" pitchFamily="34" charset="-120"/>
              <a:ea typeface="微軟正黑體" panose="020B0604030504040204" pitchFamily="34" charset="-120"/>
            </a:endParaRPr>
          </a:p>
        </p:txBody>
      </p:sp>
      <p:graphicFrame>
        <p:nvGraphicFramePr>
          <p:cNvPr id="4" name="內容版面配置區 3"/>
          <p:cNvGraphicFramePr>
            <a:graphicFrameLocks/>
          </p:cNvGraphicFramePr>
          <p:nvPr>
            <p:extLst>
              <p:ext uri="{D42A27DB-BD31-4B8C-83A1-F6EECF244321}">
                <p14:modId xmlns:p14="http://schemas.microsoft.com/office/powerpoint/2010/main" val="366992681"/>
              </p:ext>
            </p:extLst>
          </p:nvPr>
        </p:nvGraphicFramePr>
        <p:xfrm>
          <a:off x="4572000" y="365126"/>
          <a:ext cx="4369377" cy="6257744"/>
        </p:xfrm>
        <a:graphic>
          <a:graphicData uri="http://schemas.openxmlformats.org/drawingml/2006/table">
            <a:tbl>
              <a:tblPr firstRow="1" bandRow="1">
                <a:tableStyleId>{16D9F66E-5EB9-4882-86FB-DCBF35E3C3E4}</a:tableStyleId>
              </a:tblPr>
              <a:tblGrid>
                <a:gridCol w="1867989">
                  <a:extLst>
                    <a:ext uri="{9D8B030D-6E8A-4147-A177-3AD203B41FA5}">
                      <a16:colId xmlns:a16="http://schemas.microsoft.com/office/drawing/2014/main" val="222773490"/>
                    </a:ext>
                  </a:extLst>
                </a:gridCol>
                <a:gridCol w="2501388">
                  <a:extLst>
                    <a:ext uri="{9D8B030D-6E8A-4147-A177-3AD203B41FA5}">
                      <a16:colId xmlns:a16="http://schemas.microsoft.com/office/drawing/2014/main" val="3465009894"/>
                    </a:ext>
                  </a:extLst>
                </a:gridCol>
              </a:tblGrid>
              <a:tr h="669112">
                <a:tc>
                  <a:txBody>
                    <a:bodyPr/>
                    <a:lstStyle/>
                    <a:p>
                      <a:pPr algn="l"/>
                      <a:r>
                        <a:rPr lang="zh-TW" altLang="en-US" sz="1800" dirty="0">
                          <a:latin typeface="微軟正黑體" panose="020B0604030504040204" pitchFamily="34" charset="-120"/>
                          <a:ea typeface="微軟正黑體" panose="020B0604030504040204" pitchFamily="34" charset="-120"/>
                        </a:rPr>
                        <a:t>題目</a:t>
                      </a:r>
                    </a:p>
                  </a:txBody>
                  <a:tcPr marL="68580" marR="68580" marT="34290" marB="34290"/>
                </a:tc>
                <a:tc>
                  <a:txBody>
                    <a:bodyPr/>
                    <a:lstStyle/>
                    <a:p>
                      <a:endParaRPr lang="zh-TW" altLang="en-US" sz="1400" dirty="0">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3537225849"/>
                  </a:ext>
                </a:extLst>
              </a:tr>
              <a:tr h="10945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微軟正黑體" panose="020B0604030504040204" pitchFamily="34" charset="-120"/>
                          <a:ea typeface="微軟正黑體" panose="020B0604030504040204" pitchFamily="34" charset="-120"/>
                        </a:rPr>
                        <a:t>相關資訊</a:t>
                      </a:r>
                      <a:endParaRPr lang="en-US" altLang="zh-TW" sz="18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endParaRPr lang="zh-TW" altLang="en-US" sz="1400" dirty="0">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2008337004"/>
                  </a:ext>
                </a:extLst>
              </a:tr>
              <a:tr h="10945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微軟正黑體" panose="020B0604030504040204" pitchFamily="34" charset="-120"/>
                          <a:ea typeface="微軟正黑體" panose="020B0604030504040204" pitchFamily="34" charset="-120"/>
                        </a:rPr>
                        <a:t>資訊是從哪裡來的？</a:t>
                      </a:r>
                      <a:endParaRPr lang="en-US" altLang="zh-TW" sz="18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endParaRPr lang="zh-TW" altLang="en-US" sz="1400" dirty="0">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1491953498"/>
                  </a:ext>
                </a:extLst>
              </a:tr>
              <a:tr h="10945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微軟正黑體" panose="020B0604030504040204" pitchFamily="34" charset="-120"/>
                          <a:ea typeface="微軟正黑體" panose="020B0604030504040204" pitchFamily="34" charset="-120"/>
                        </a:rPr>
                        <a:t>資訊有什麼依據？</a:t>
                      </a:r>
                      <a:endParaRPr lang="en-US" altLang="zh-TW" sz="18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endParaRPr lang="zh-TW" altLang="en-US" sz="1400" dirty="0">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2495541711"/>
                  </a:ext>
                </a:extLst>
              </a:tr>
              <a:tr h="10945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微軟正黑體" panose="020B0604030504040204" pitchFamily="34" charset="-120"/>
                          <a:ea typeface="微軟正黑體" panose="020B0604030504040204" pitchFamily="34" charset="-120"/>
                        </a:rPr>
                        <a:t>專家意見：</a:t>
                      </a:r>
                      <a:endParaRPr lang="en-US" altLang="zh-TW" sz="18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zh-TW" altLang="en-US" sz="1400" b="0" i="0"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576546210"/>
                  </a:ext>
                </a:extLst>
              </a:tr>
              <a:tr h="12106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微軟正黑體" panose="020B0604030504040204" pitchFamily="34" charset="-120"/>
                          <a:ea typeface="微軟正黑體" panose="020B0604030504040204" pitchFamily="34" charset="-120"/>
                        </a:rPr>
                        <a:t>健康管理與社會關懷科相關知識：</a:t>
                      </a:r>
                      <a:endParaRPr lang="en-US" altLang="zh-TW" sz="18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endParaRPr lang="en-US" altLang="zh-TW" sz="1400" dirty="0">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501404386"/>
                  </a:ext>
                </a:extLst>
              </a:tr>
            </a:tbl>
          </a:graphicData>
        </a:graphic>
      </p:graphicFrame>
    </p:spTree>
    <p:extLst>
      <p:ext uri="{BB962C8B-B14F-4D97-AF65-F5344CB8AC3E}">
        <p14:creationId xmlns:p14="http://schemas.microsoft.com/office/powerpoint/2010/main" val="2278662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6292" y="678634"/>
            <a:ext cx="2422279" cy="1325563"/>
          </a:xfrm>
        </p:spPr>
        <p:txBody>
          <a:bodyPr/>
          <a:lstStyle/>
          <a:p>
            <a:r>
              <a:rPr lang="zh-TW" altLang="en-US" b="1" u="sng" dirty="0">
                <a:latin typeface="微軟正黑體" panose="020B0604030504040204" pitchFamily="34" charset="-120"/>
                <a:ea typeface="微軟正黑體" panose="020B0604030504040204" pitchFamily="34" charset="-120"/>
              </a:rPr>
              <a:t>活動</a:t>
            </a:r>
            <a:r>
              <a:rPr lang="en-US" altLang="zh-TW" b="1" u="sng" dirty="0">
                <a:latin typeface="微軟正黑體" panose="020B0604030504040204" pitchFamily="34" charset="-120"/>
                <a:ea typeface="微軟正黑體" panose="020B0604030504040204" pitchFamily="34" charset="-120"/>
              </a:rPr>
              <a:t>(2)</a:t>
            </a:r>
            <a:endParaRPr lang="zh-TW" altLang="en-US" b="1" u="sng"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a:xfrm>
            <a:off x="491260" y="1782366"/>
            <a:ext cx="2559669" cy="3825827"/>
          </a:xfrm>
        </p:spPr>
        <p:txBody>
          <a:bodyPr>
            <a:normAutofit/>
          </a:bodyPr>
          <a:lstStyle/>
          <a:p>
            <a:pPr marL="342900" lvl="1" indent="0">
              <a:lnSpc>
                <a:spcPct val="150000"/>
              </a:lnSpc>
              <a:buNone/>
            </a:pPr>
            <a:endParaRPr lang="en-US" altLang="zh-TW" sz="2000" dirty="0">
              <a:latin typeface="微軟正黑體" panose="020B0604030504040204" pitchFamily="34" charset="-120"/>
              <a:ea typeface="微軟正黑體" panose="020B0604030504040204" pitchFamily="34" charset="-120"/>
            </a:endParaRPr>
          </a:p>
          <a:p>
            <a:pPr>
              <a:lnSpc>
                <a:spcPct val="150000"/>
              </a:lnSpc>
            </a:pPr>
            <a:r>
              <a:rPr lang="zh-TW" altLang="en-US" sz="2000" dirty="0">
                <a:latin typeface="微軟正黑體" panose="020B0604030504040204" pitchFamily="34" charset="-120"/>
                <a:ea typeface="微軟正黑體" panose="020B0604030504040204" pitchFamily="34" charset="-120"/>
              </a:rPr>
              <a:t>互相檢視同學的習作，分析評鑑</a:t>
            </a:r>
          </a:p>
        </p:txBody>
      </p:sp>
      <p:graphicFrame>
        <p:nvGraphicFramePr>
          <p:cNvPr id="4" name="內容版面配置區 3"/>
          <p:cNvGraphicFramePr>
            <a:graphicFrameLocks/>
          </p:cNvGraphicFramePr>
          <p:nvPr>
            <p:extLst>
              <p:ext uri="{D42A27DB-BD31-4B8C-83A1-F6EECF244321}">
                <p14:modId xmlns:p14="http://schemas.microsoft.com/office/powerpoint/2010/main" val="3022800721"/>
              </p:ext>
            </p:extLst>
          </p:nvPr>
        </p:nvGraphicFramePr>
        <p:xfrm>
          <a:off x="3258807" y="559378"/>
          <a:ext cx="5751220" cy="5226506"/>
        </p:xfrm>
        <a:graphic>
          <a:graphicData uri="http://schemas.openxmlformats.org/drawingml/2006/table">
            <a:tbl>
              <a:tblPr firstRow="1" bandRow="1">
                <a:tableStyleId>{16D9F66E-5EB9-4882-86FB-DCBF35E3C3E4}</a:tableStyleId>
              </a:tblPr>
              <a:tblGrid>
                <a:gridCol w="1452352">
                  <a:extLst>
                    <a:ext uri="{9D8B030D-6E8A-4147-A177-3AD203B41FA5}">
                      <a16:colId xmlns:a16="http://schemas.microsoft.com/office/drawing/2014/main" val="222773490"/>
                    </a:ext>
                  </a:extLst>
                </a:gridCol>
                <a:gridCol w="4298868">
                  <a:extLst>
                    <a:ext uri="{9D8B030D-6E8A-4147-A177-3AD203B41FA5}">
                      <a16:colId xmlns:a16="http://schemas.microsoft.com/office/drawing/2014/main" val="3465009894"/>
                    </a:ext>
                  </a:extLst>
                </a:gridCol>
              </a:tblGrid>
              <a:tr h="274320">
                <a:tc>
                  <a:txBody>
                    <a:bodyPr/>
                    <a:lstStyle/>
                    <a:p>
                      <a:r>
                        <a:rPr lang="zh-TW" altLang="en-US" sz="2000" dirty="0">
                          <a:latin typeface="微軟正黑體" panose="020B0604030504040204" pitchFamily="34" charset="-120"/>
                          <a:ea typeface="微軟正黑體" panose="020B0604030504040204" pitchFamily="34" charset="-120"/>
                        </a:rPr>
                        <a:t>題目</a:t>
                      </a:r>
                    </a:p>
                  </a:txBody>
                  <a:tcPr marL="68580" marR="68580" marT="34290" marB="34290"/>
                </a:tc>
                <a:tc>
                  <a:txBody>
                    <a:bodyPr/>
                    <a:lstStyle/>
                    <a:p>
                      <a:endParaRPr lang="zh-TW" altLang="en-US" sz="2000" dirty="0">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3537225849"/>
                  </a:ext>
                </a:extLst>
              </a:tr>
              <a:tr h="8335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dirty="0">
                          <a:latin typeface="微軟正黑體" panose="020B0604030504040204" pitchFamily="34" charset="-120"/>
                          <a:ea typeface="微軟正黑體" panose="020B0604030504040204" pitchFamily="34" charset="-120"/>
                        </a:rPr>
                        <a:t>相關資訊</a:t>
                      </a:r>
                      <a:endParaRPr lang="en-US" altLang="zh-TW" sz="20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endParaRPr lang="zh-TW" altLang="en-US" sz="2000" dirty="0">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2008337004"/>
                  </a:ext>
                </a:extLst>
              </a:tr>
              <a:tr h="10530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dirty="0">
                          <a:latin typeface="微軟正黑體" panose="020B0604030504040204" pitchFamily="34" charset="-120"/>
                          <a:ea typeface="微軟正黑體" panose="020B0604030504040204" pitchFamily="34" charset="-120"/>
                        </a:rPr>
                        <a:t>資訊是從哪裡來的？</a:t>
                      </a:r>
                      <a:endParaRPr lang="en-US" altLang="zh-TW" sz="20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endParaRPr lang="zh-TW" altLang="en-US" sz="2800" dirty="0">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1491953498"/>
                  </a:ext>
                </a:extLst>
              </a:tr>
              <a:tr h="8335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dirty="0">
                          <a:latin typeface="微軟正黑體" panose="020B0604030504040204" pitchFamily="34" charset="-120"/>
                          <a:ea typeface="微軟正黑體" panose="020B0604030504040204" pitchFamily="34" charset="-120"/>
                        </a:rPr>
                        <a:t>資訊有什麼依據？</a:t>
                      </a:r>
                      <a:endParaRPr lang="en-US" altLang="zh-TW" sz="20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endParaRPr lang="zh-TW" altLang="en-US" sz="2800" dirty="0">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2495541711"/>
                  </a:ext>
                </a:extLst>
              </a:tr>
              <a:tr h="8335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dirty="0">
                          <a:latin typeface="微軟正黑體" panose="020B0604030504040204" pitchFamily="34" charset="-120"/>
                          <a:ea typeface="微軟正黑體" panose="020B0604030504040204" pitchFamily="34" charset="-120"/>
                        </a:rPr>
                        <a:t>專家意見：</a:t>
                      </a:r>
                      <a:endParaRPr lang="en-US" altLang="zh-TW" sz="20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zh-TW" altLang="en-US" sz="2800" b="0" i="0"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576546210"/>
                  </a:ext>
                </a:extLst>
              </a:tr>
              <a:tr h="1299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dirty="0">
                          <a:latin typeface="微軟正黑體" panose="020B0604030504040204" pitchFamily="34" charset="-120"/>
                          <a:ea typeface="微軟正黑體" panose="020B0604030504040204" pitchFamily="34" charset="-120"/>
                        </a:rPr>
                        <a:t>健康管理與社會關懷科相關知識：</a:t>
                      </a:r>
                      <a:endParaRPr lang="en-US" altLang="zh-TW" sz="20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endParaRPr lang="en-US" altLang="zh-TW" sz="2800" dirty="0">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501404386"/>
                  </a:ext>
                </a:extLst>
              </a:tr>
            </a:tbl>
          </a:graphicData>
        </a:graphic>
      </p:graphicFrame>
      <p:sp>
        <p:nvSpPr>
          <p:cNvPr id="15" name="矩形 14"/>
          <p:cNvSpPr/>
          <p:nvPr/>
        </p:nvSpPr>
        <p:spPr>
          <a:xfrm>
            <a:off x="5326259" y="1224221"/>
            <a:ext cx="2236510" cy="338554"/>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zh-TW" altLang="en-US" sz="1600" dirty="0">
                <a:solidFill>
                  <a:srgbClr val="FF0000"/>
                </a:solidFill>
                <a:latin typeface="微軟正黑體" panose="020B0604030504040204" pitchFamily="34" charset="-120"/>
                <a:ea typeface="微軟正黑體" panose="020B0604030504040204" pitchFamily="34" charset="-120"/>
              </a:rPr>
              <a:t>資料來源，內容準確性</a:t>
            </a:r>
          </a:p>
        </p:txBody>
      </p:sp>
      <p:sp>
        <p:nvSpPr>
          <p:cNvPr id="16" name="矩形 15"/>
          <p:cNvSpPr/>
          <p:nvPr/>
        </p:nvSpPr>
        <p:spPr>
          <a:xfrm>
            <a:off x="5238041" y="3826930"/>
            <a:ext cx="3232213" cy="33855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zh-TW" altLang="en-US" sz="1600" dirty="0">
                <a:solidFill>
                  <a:srgbClr val="FF0000"/>
                </a:solidFill>
                <a:latin typeface="微軟正黑體" panose="020B0604030504040204" pitchFamily="34" charset="-120"/>
                <a:ea typeface="微軟正黑體" panose="020B0604030504040204" pitchFamily="34" charset="-120"/>
              </a:rPr>
              <a:t>是否具公信力的專家或機構建議？</a:t>
            </a:r>
          </a:p>
        </p:txBody>
      </p:sp>
      <p:sp>
        <p:nvSpPr>
          <p:cNvPr id="17" name="矩形 16"/>
          <p:cNvSpPr/>
          <p:nvPr/>
        </p:nvSpPr>
        <p:spPr>
          <a:xfrm>
            <a:off x="5001903" y="3090446"/>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zh-TW" altLang="en-US" sz="1600" dirty="0">
                <a:solidFill>
                  <a:srgbClr val="FF0000"/>
                </a:solidFill>
                <a:latin typeface="微軟正黑體" panose="020B0604030504040204" pitchFamily="34" charset="-120"/>
                <a:ea typeface="微軟正黑體" panose="020B0604030504040204" pitchFamily="34" charset="-120"/>
              </a:rPr>
              <a:t>資訊是否基於科學實驗和觀察得到驗證？</a:t>
            </a:r>
          </a:p>
        </p:txBody>
      </p:sp>
      <p:sp>
        <p:nvSpPr>
          <p:cNvPr id="18" name="矩形 17"/>
          <p:cNvSpPr/>
          <p:nvPr/>
        </p:nvSpPr>
        <p:spPr>
          <a:xfrm>
            <a:off x="5514013" y="4806407"/>
            <a:ext cx="2236510" cy="338554"/>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zh-TW" altLang="en-US" sz="1600" dirty="0">
                <a:solidFill>
                  <a:srgbClr val="FF0000"/>
                </a:solidFill>
                <a:latin typeface="微軟正黑體" panose="020B0604030504040204" pitchFamily="34" charset="-120"/>
                <a:ea typeface="微軟正黑體" panose="020B0604030504040204" pitchFamily="34" charset="-120"/>
              </a:rPr>
              <a:t>已包括相關學科知識？</a:t>
            </a:r>
          </a:p>
        </p:txBody>
      </p:sp>
      <p:sp>
        <p:nvSpPr>
          <p:cNvPr id="5" name="矩形 4"/>
          <p:cNvSpPr/>
          <p:nvPr/>
        </p:nvSpPr>
        <p:spPr>
          <a:xfrm>
            <a:off x="4828408" y="1861520"/>
            <a:ext cx="405148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zh-TW" altLang="en-US" sz="1600" dirty="0">
                <a:solidFill>
                  <a:srgbClr val="FF0000"/>
                </a:solidFill>
                <a:latin typeface="微軟正黑體" panose="020B0604030504040204" pitchFamily="34" charset="-120"/>
                <a:ea typeface="微軟正黑體" panose="020B0604030504040204" pitchFamily="34" charset="-120"/>
              </a:rPr>
              <a:t>是否來自政府網站的公布、專家或具公信力機構？例如專家在國際醫學期刊的論文或國際衞生組織的發佈</a:t>
            </a:r>
            <a:endParaRPr lang="en-US" altLang="zh-TW" sz="1600" dirty="0">
              <a:solidFill>
                <a:srgbClr val="FF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40235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0756" y="508503"/>
            <a:ext cx="8653234" cy="453520"/>
          </a:xfrm>
        </p:spPr>
        <p:txBody>
          <a:bodyPr>
            <a:normAutofit fontScale="90000"/>
          </a:bodyPr>
          <a:lstStyle/>
          <a:p>
            <a:r>
              <a:rPr lang="zh-TW" altLang="en-US" dirty="0">
                <a:latin typeface="微軟正黑體" panose="020B0604030504040204" pitchFamily="34" charset="-120"/>
                <a:ea typeface="微軟正黑體" panose="020B0604030504040204" pitchFamily="34" charset="-120"/>
              </a:rPr>
              <a:t>例子</a:t>
            </a:r>
            <a:r>
              <a:rPr lang="en-US" altLang="zh-TW" dirty="0">
                <a:latin typeface="微軟正黑體" panose="020B0604030504040204" pitchFamily="34" charset="-120"/>
                <a:ea typeface="微軟正黑體" panose="020B0604030504040204" pitchFamily="34" charset="-120"/>
              </a:rPr>
              <a:t>(1)</a:t>
            </a:r>
            <a:r>
              <a:rPr lang="zh-TW" altLang="en-US" dirty="0">
                <a:latin typeface="微軟正黑體" panose="020B0604030504040204" pitchFamily="34" charset="-120"/>
                <a:ea typeface="微軟正黑體" panose="020B0604030504040204" pitchFamily="34" charset="-120"/>
              </a:rPr>
              <a:t>：病毒可</a:t>
            </a:r>
            <a:r>
              <a:rPr lang="zh-CN" altLang="en-US" dirty="0">
                <a:latin typeface="微軟正黑體" panose="020B0604030504040204" pitchFamily="34" charset="-120"/>
                <a:ea typeface="微軟正黑體" panose="020B0604030504040204" pitchFamily="34" charset="-120"/>
              </a:rPr>
              <a:t>通過蚊蟲叮咬傳播</a:t>
            </a:r>
            <a:r>
              <a:rPr lang="zh-TW" altLang="en-US" dirty="0">
                <a:latin typeface="微軟正黑體" panose="020B0604030504040204" pitchFamily="34" charset="-120"/>
                <a:ea typeface="微軟正黑體" panose="020B0604030504040204" pitchFamily="34" charset="-120"/>
              </a:rPr>
              <a:t>嗎？</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959205168"/>
              </p:ext>
            </p:extLst>
          </p:nvPr>
        </p:nvGraphicFramePr>
        <p:xfrm>
          <a:off x="193883" y="1602541"/>
          <a:ext cx="8950117" cy="4488180"/>
        </p:xfrm>
        <a:graphic>
          <a:graphicData uri="http://schemas.openxmlformats.org/drawingml/2006/table">
            <a:tbl>
              <a:tblPr firstRow="1" bandRow="1">
                <a:tableStyleId>{16D9F66E-5EB9-4882-86FB-DCBF35E3C3E4}</a:tableStyleId>
              </a:tblPr>
              <a:tblGrid>
                <a:gridCol w="1203794">
                  <a:extLst>
                    <a:ext uri="{9D8B030D-6E8A-4147-A177-3AD203B41FA5}">
                      <a16:colId xmlns:a16="http://schemas.microsoft.com/office/drawing/2014/main" val="222773490"/>
                    </a:ext>
                  </a:extLst>
                </a:gridCol>
                <a:gridCol w="6166905">
                  <a:extLst>
                    <a:ext uri="{9D8B030D-6E8A-4147-A177-3AD203B41FA5}">
                      <a16:colId xmlns:a16="http://schemas.microsoft.com/office/drawing/2014/main" val="3465009894"/>
                    </a:ext>
                  </a:extLst>
                </a:gridCol>
                <a:gridCol w="1579418">
                  <a:extLst>
                    <a:ext uri="{9D8B030D-6E8A-4147-A177-3AD203B41FA5}">
                      <a16:colId xmlns:a16="http://schemas.microsoft.com/office/drawing/2014/main" val="2821479668"/>
                    </a:ext>
                  </a:extLst>
                </a:gridCol>
              </a:tblGrid>
              <a:tr h="293987">
                <a:tc>
                  <a:txBody>
                    <a:bodyPr/>
                    <a:lstStyle/>
                    <a:p>
                      <a:r>
                        <a:rPr lang="zh-TW" altLang="en-US" sz="1600" dirty="0">
                          <a:latin typeface="微軟正黑體" panose="020B0604030504040204" pitchFamily="34" charset="-120"/>
                          <a:ea typeface="微軟正黑體" panose="020B0604030504040204" pitchFamily="34" charset="-120"/>
                        </a:rPr>
                        <a:t>資訊</a:t>
                      </a:r>
                    </a:p>
                  </a:txBody>
                  <a:tcPr marL="68580" marR="68580" marT="34290" marB="34290"/>
                </a:tc>
                <a:tc>
                  <a:txBody>
                    <a:bodyPr/>
                    <a:lstStyle/>
                    <a:p>
                      <a:r>
                        <a:rPr lang="en-US" altLang="zh-TW" sz="1600" dirty="0">
                          <a:latin typeface="微軟正黑體" panose="020B0604030504040204" pitchFamily="34" charset="-120"/>
                          <a:ea typeface="微軟正黑體" panose="020B0604030504040204" pitchFamily="34" charset="-120"/>
                        </a:rPr>
                        <a:t>2019</a:t>
                      </a:r>
                      <a:r>
                        <a:rPr lang="zh-TW" altLang="en-US" sz="1600" dirty="0">
                          <a:latin typeface="微軟正黑體" panose="020B0604030504040204" pitchFamily="34" charset="-120"/>
                          <a:ea typeface="微軟正黑體" panose="020B0604030504040204" pitchFamily="34" charset="-120"/>
                        </a:rPr>
                        <a:t>冠狀病毒病可通過蚊蟲叮咬傳播</a:t>
                      </a:r>
                    </a:p>
                  </a:txBody>
                  <a:tcPr marL="68580" marR="68580" marT="34290" marB="34290"/>
                </a:tc>
                <a:tc>
                  <a:txBody>
                    <a:bodyPr/>
                    <a:lstStyle/>
                    <a:p>
                      <a:pPr algn="ctr"/>
                      <a:r>
                        <a:rPr lang="zh-TW" altLang="en-US" sz="1600" u="sng" dirty="0">
                          <a:latin typeface="微軟正黑體" panose="020B0604030504040204" pitchFamily="34" charset="-120"/>
                          <a:ea typeface="微軟正黑體" panose="020B0604030504040204" pitchFamily="34" charset="-120"/>
                        </a:rPr>
                        <a:t>分析評鑑</a:t>
                      </a:r>
                    </a:p>
                  </a:txBody>
                  <a:tcPr marL="68580" marR="68580" marT="34290" marB="34290"/>
                </a:tc>
                <a:extLst>
                  <a:ext uri="{0D108BD9-81ED-4DB2-BD59-A6C34878D82A}">
                    <a16:rowId xmlns:a16="http://schemas.microsoft.com/office/drawing/2014/main" val="3537225849"/>
                  </a:ext>
                </a:extLst>
              </a:tr>
              <a:tr h="523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資訊是從哪裡來的？</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r>
                        <a:rPr lang="zh-TW" altLang="en-US" sz="1600" kern="1200" dirty="0">
                          <a:solidFill>
                            <a:schemeClr val="dk1"/>
                          </a:solidFill>
                          <a:latin typeface="微軟正黑體" panose="020B0604030504040204" pitchFamily="34" charset="-120"/>
                          <a:ea typeface="微軟正黑體" panose="020B0604030504040204" pitchFamily="34" charset="-120"/>
                          <a:cs typeface="+mn-cs"/>
                        </a:rPr>
                        <a:t>社交網站和即時通訊軟件流傳一篇文章</a:t>
                      </a:r>
                      <a:r>
                        <a:rPr lang="zh-TW" altLang="en-US" sz="1600" dirty="0">
                          <a:latin typeface="微軟正黑體" panose="020B0604030504040204" pitchFamily="34" charset="-120"/>
                          <a:ea typeface="微軟正黑體" panose="020B0604030504040204" pitchFamily="34" charset="-120"/>
                        </a:rPr>
                        <a:t>指蚊蟲或成第三宿主</a:t>
                      </a:r>
                    </a:p>
                  </a:txBody>
                  <a:tcPr marL="68580" marR="68580" marT="34290" marB="34290"/>
                </a:tc>
                <a:tc>
                  <a:txBody>
                    <a:bodyPr/>
                    <a:lstStyle/>
                    <a:p>
                      <a:r>
                        <a:rPr lang="zh-TW" altLang="en-US" sz="1600" dirty="0">
                          <a:solidFill>
                            <a:srgbClr val="FF0000"/>
                          </a:solidFill>
                          <a:latin typeface="微軟正黑體" panose="020B0604030504040204" pitchFamily="34" charset="-120"/>
                          <a:ea typeface="微軟正黑體" panose="020B0604030504040204" pitchFamily="34" charset="-120"/>
                        </a:rPr>
                        <a:t>社交網站和即時通訊軟件的資訊，來源不明</a:t>
                      </a:r>
                      <a:endParaRPr lang="zh-TW" altLang="en-US" sz="1600" dirty="0">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1491953498"/>
                  </a:ext>
                </a:extLst>
              </a:tr>
              <a:tr h="523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資訊有什麼依據？</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zh-CN" altLang="en-US" sz="1600" dirty="0">
                          <a:latin typeface="微軟正黑體" panose="020B0604030504040204" pitchFamily="34" charset="-120"/>
                          <a:ea typeface="微軟正黑體" panose="020B0604030504040204" pitchFamily="34" charset="-120"/>
                        </a:rPr>
                        <a:t>一旦蚊子成了</a:t>
                      </a:r>
                      <a:r>
                        <a:rPr lang="en-US" altLang="zh-CN" sz="1600" dirty="0">
                          <a:latin typeface="微軟正黑體" panose="020B0604030504040204" pitchFamily="34" charset="-120"/>
                          <a:ea typeface="微軟正黑體" panose="020B0604030504040204" pitchFamily="34" charset="-120"/>
                        </a:rPr>
                        <a:t>2019</a:t>
                      </a:r>
                      <a:r>
                        <a:rPr lang="zh-CN" altLang="en-US" sz="1600" dirty="0">
                          <a:latin typeface="微軟正黑體" panose="020B0604030504040204" pitchFamily="34" charset="-120"/>
                          <a:ea typeface="微軟正黑體" panose="020B0604030504040204" pitchFamily="34" charset="-120"/>
                        </a:rPr>
                        <a:t>冠狀病毒的攜帶者，病毒很有可能會通過蚊子本身進行本質變異，成為更可怕的</a:t>
                      </a:r>
                      <a:r>
                        <a:rPr lang="zh-TW" altLang="en-US" sz="1600" dirty="0">
                          <a:latin typeface="微軟正黑體" panose="020B0604030504040204" pitchFamily="34" charset="-120"/>
                          <a:ea typeface="微軟正黑體" panose="020B0604030504040204" pitchFamily="34" charset="-120"/>
                        </a:rPr>
                        <a:t>「</a:t>
                      </a:r>
                      <a:r>
                        <a:rPr lang="zh-CN" altLang="en-US" sz="1600" dirty="0">
                          <a:latin typeface="微軟正黑體" panose="020B0604030504040204" pitchFamily="34" charset="-120"/>
                          <a:ea typeface="微軟正黑體" panose="020B0604030504040204" pitchFamily="34" charset="-120"/>
                        </a:rPr>
                        <a:t>蚊冠病毒</a:t>
                      </a:r>
                      <a:r>
                        <a:rPr lang="zh-TW" altLang="en-US" sz="1600" dirty="0">
                          <a:latin typeface="微軟正黑體" panose="020B0604030504040204" pitchFamily="34" charset="-120"/>
                          <a:ea typeface="微軟正黑體" panose="020B0604030504040204" pitchFamily="34" charset="-120"/>
                        </a:rPr>
                        <a:t>」</a:t>
                      </a:r>
                    </a:p>
                  </a:txBody>
                  <a:tcPr marL="68580" marR="68580" marT="34290" marB="34290"/>
                </a:tc>
                <a:tc>
                  <a:txBody>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zh-TW" altLang="en-US" sz="1600" dirty="0">
                          <a:solidFill>
                            <a:srgbClr val="FF0000"/>
                          </a:solidFill>
                          <a:latin typeface="微軟正黑體" panose="020B0604030504040204" pitchFamily="34" charset="-120"/>
                          <a:ea typeface="微軟正黑體" panose="020B0604030504040204" pitchFamily="34" charset="-120"/>
                        </a:rPr>
                        <a:t>作者推測，可信性較低</a:t>
                      </a:r>
                    </a:p>
                  </a:txBody>
                  <a:tcPr marL="68580" marR="68580" marT="34290" marB="34290"/>
                </a:tc>
                <a:extLst>
                  <a:ext uri="{0D108BD9-81ED-4DB2-BD59-A6C34878D82A}">
                    <a16:rowId xmlns:a16="http://schemas.microsoft.com/office/drawing/2014/main" val="2495541711"/>
                  </a:ext>
                </a:extLst>
              </a:tr>
              <a:tr h="1900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專家意見：</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600" b="1" i="0" kern="1200" dirty="0">
                          <a:solidFill>
                            <a:schemeClr val="tx1"/>
                          </a:solidFill>
                          <a:effectLst/>
                          <a:latin typeface="微軟正黑體" panose="020B0604030504040204" pitchFamily="34" charset="-120"/>
                          <a:ea typeface="微軟正黑體" panose="020B0604030504040204" pitchFamily="34" charset="-120"/>
                          <a:cs typeface="+mn-cs"/>
                        </a:rPr>
                        <a:t>世界衛生組織 </a:t>
                      </a:r>
                      <a:r>
                        <a:rPr lang="en-US" altLang="zh-TW" sz="1600" b="0" i="0" kern="1200" dirty="0">
                          <a:solidFill>
                            <a:schemeClr val="tx1"/>
                          </a:solidFill>
                          <a:effectLst/>
                          <a:latin typeface="微軟正黑體" panose="020B0604030504040204" pitchFamily="34" charset="-120"/>
                          <a:ea typeface="微軟正黑體" panose="020B0604030504040204" pitchFamily="34" charset="-120"/>
                          <a:cs typeface="+mn-cs"/>
                        </a:rPr>
                        <a:t>(</a:t>
                      </a:r>
                      <a:r>
                        <a:rPr lang="en-US" altLang="zh-TW" sz="1600" b="0" i="0" kern="1200" dirty="0">
                          <a:solidFill>
                            <a:schemeClr val="tx1"/>
                          </a:solidFill>
                          <a:effectLst/>
                          <a:latin typeface="微軟正黑體" panose="020B0604030504040204" pitchFamily="34" charset="-120"/>
                          <a:ea typeface="微軟正黑體" panose="020B0604030504040204" pitchFamily="34" charset="-120"/>
                          <a:cs typeface="+mn-cs"/>
                          <a:hlinkClick r:id="rId3"/>
                        </a:rPr>
                        <a:t>1</a:t>
                      </a:r>
                      <a:r>
                        <a:rPr lang="en-US" altLang="zh-TW" sz="1600" b="0" i="0"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b="0" i="0" kern="1200" dirty="0">
                          <a:solidFill>
                            <a:schemeClr val="tx1"/>
                          </a:solidFill>
                          <a:effectLst/>
                          <a:latin typeface="微軟正黑體" panose="020B0604030504040204" pitchFamily="34" charset="-120"/>
                          <a:ea typeface="微軟正黑體" panose="020B0604030504040204" pitchFamily="34" charset="-120"/>
                          <a:cs typeface="+mn-cs"/>
                        </a:rPr>
                        <a:t>：到目前爲止，暫無證據表明</a:t>
                      </a:r>
                      <a:r>
                        <a:rPr lang="en-US" altLang="zh-TW" sz="1600" b="0" i="0" kern="1200" dirty="0">
                          <a:solidFill>
                            <a:schemeClr val="tx1"/>
                          </a:solidFill>
                          <a:effectLst/>
                          <a:latin typeface="微軟正黑體" panose="020B0604030504040204" pitchFamily="34" charset="-120"/>
                          <a:ea typeface="微軟正黑體" panose="020B0604030504040204" pitchFamily="34" charset="-120"/>
                          <a:cs typeface="+mn-cs"/>
                        </a:rPr>
                        <a:t>2019</a:t>
                      </a:r>
                      <a:r>
                        <a:rPr lang="zh-TW" altLang="en-US" sz="1600" b="0" i="0" kern="1200" dirty="0">
                          <a:solidFill>
                            <a:schemeClr val="tx1"/>
                          </a:solidFill>
                          <a:effectLst/>
                          <a:latin typeface="微軟正黑體" panose="020B0604030504040204" pitchFamily="34" charset="-120"/>
                          <a:ea typeface="微軟正黑體" panose="020B0604030504040204" pitchFamily="34" charset="-120"/>
                          <a:cs typeface="+mn-cs"/>
                        </a:rPr>
                        <a:t>冠狀病毒可以通過蚊子傳播</a:t>
                      </a:r>
                      <a:endParaRPr lang="en-US" altLang="zh-TW" sz="1600" b="0" i="0" kern="1200" dirty="0">
                        <a:solidFill>
                          <a:schemeClr val="tx1"/>
                        </a:solidFill>
                        <a:effectLst/>
                        <a:latin typeface="微軟正黑體" panose="020B0604030504040204" pitchFamily="34" charset="-120"/>
                        <a:ea typeface="微軟正黑體" panose="020B0604030504040204" pitchFamily="34" charset="-120"/>
                        <a:cs typeface="+mn-cs"/>
                      </a:endParaRPr>
                    </a:p>
                    <a:p>
                      <a:pPr marL="285750" indent="-285750">
                        <a:buFont typeface="Arial" panose="020B0604020202020204" pitchFamily="34" charset="0"/>
                        <a:buChar char="•"/>
                      </a:pPr>
                      <a:r>
                        <a:rPr lang="zh-TW" altLang="en-US" sz="1600" b="1" i="0" kern="1200" dirty="0">
                          <a:solidFill>
                            <a:schemeClr val="tx1"/>
                          </a:solidFill>
                          <a:effectLst/>
                          <a:latin typeface="微軟正黑體" panose="020B0604030504040204" pitchFamily="34" charset="-120"/>
                          <a:ea typeface="微軟正黑體" panose="020B0604030504040204" pitchFamily="34" charset="-120"/>
                          <a:cs typeface="+mn-cs"/>
                        </a:rPr>
                        <a:t>上海市衛生健康委員會 </a:t>
                      </a:r>
                      <a:r>
                        <a:rPr lang="en-US" altLang="zh-TW" sz="1600" b="0" i="0" kern="1200" dirty="0">
                          <a:solidFill>
                            <a:schemeClr val="tx1"/>
                          </a:solidFill>
                          <a:effectLst/>
                          <a:latin typeface="微軟正黑體" panose="020B0604030504040204" pitchFamily="34" charset="-120"/>
                          <a:ea typeface="微軟正黑體" panose="020B0604030504040204" pitchFamily="34" charset="-120"/>
                          <a:cs typeface="+mn-cs"/>
                        </a:rPr>
                        <a:t>(</a:t>
                      </a:r>
                      <a:r>
                        <a:rPr lang="en-US" altLang="zh-TW" sz="1600" b="0" i="0" kern="1200" dirty="0">
                          <a:solidFill>
                            <a:schemeClr val="tx1"/>
                          </a:solidFill>
                          <a:effectLst/>
                          <a:latin typeface="微軟正黑體" panose="020B0604030504040204" pitchFamily="34" charset="-120"/>
                          <a:ea typeface="微軟正黑體" panose="020B0604030504040204" pitchFamily="34" charset="-120"/>
                          <a:cs typeface="+mn-cs"/>
                          <a:hlinkClick r:id="rId4"/>
                        </a:rPr>
                        <a:t>2</a:t>
                      </a:r>
                      <a:r>
                        <a:rPr lang="en-US" altLang="zh-TW" sz="1600" b="0" i="0"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b="0" i="0" kern="1200" dirty="0">
                          <a:solidFill>
                            <a:schemeClr val="tx1"/>
                          </a:solidFill>
                          <a:effectLst/>
                          <a:latin typeface="微軟正黑體" panose="020B0604030504040204" pitchFamily="34" charset="-120"/>
                          <a:ea typeface="微軟正黑體" panose="020B0604030504040204" pitchFamily="34" charset="-120"/>
                          <a:cs typeface="+mn-cs"/>
                        </a:rPr>
                        <a:t>：證實一個蚊蟲能不能傳播某種病毒，有兩個必要的實驗步驟。</a:t>
                      </a:r>
                      <a:r>
                        <a:rPr lang="en-US" altLang="zh-TW" sz="1600" b="0" i="0" kern="1200" dirty="0">
                          <a:solidFill>
                            <a:schemeClr val="tx1"/>
                          </a:solidFill>
                          <a:effectLst/>
                          <a:latin typeface="微軟正黑體" panose="020B0604030504040204" pitchFamily="34" charset="-120"/>
                          <a:ea typeface="微軟正黑體" panose="020B0604030504040204" pitchFamily="34" charset="-120"/>
                          <a:cs typeface="+mn-cs"/>
                        </a:rPr>
                        <a:t>1) </a:t>
                      </a:r>
                      <a:r>
                        <a:rPr lang="zh-TW" altLang="en-US" sz="1600" b="0" i="0" kern="1200" dirty="0">
                          <a:solidFill>
                            <a:schemeClr val="tx1"/>
                          </a:solidFill>
                          <a:effectLst/>
                          <a:latin typeface="微軟正黑體" panose="020B0604030504040204" pitchFamily="34" charset="-120"/>
                          <a:ea typeface="微軟正黑體" panose="020B0604030504040204" pitchFamily="34" charset="-120"/>
                          <a:cs typeface="+mn-cs"/>
                        </a:rPr>
                        <a:t>要檢測吸食病毒血液後的蚊蟲唾液腺中能不能檢出病毒；</a:t>
                      </a:r>
                      <a:r>
                        <a:rPr lang="en-US" altLang="zh-TW" sz="1600" b="0" i="0" kern="1200" dirty="0">
                          <a:solidFill>
                            <a:schemeClr val="tx1"/>
                          </a:solidFill>
                          <a:effectLst/>
                          <a:latin typeface="微軟正黑體" panose="020B0604030504040204" pitchFamily="34" charset="-120"/>
                          <a:ea typeface="微軟正黑體" panose="020B0604030504040204" pitchFamily="34" charset="-120"/>
                          <a:cs typeface="+mn-cs"/>
                        </a:rPr>
                        <a:t>2) </a:t>
                      </a:r>
                      <a:r>
                        <a:rPr lang="zh-TW" altLang="en-US" sz="1600" b="0" i="0" kern="1200" dirty="0">
                          <a:solidFill>
                            <a:schemeClr val="tx1"/>
                          </a:solidFill>
                          <a:effectLst/>
                          <a:latin typeface="微軟正黑體" panose="020B0604030504040204" pitchFamily="34" charset="-120"/>
                          <a:ea typeface="微軟正黑體" panose="020B0604030504040204" pitchFamily="34" charset="-120"/>
                          <a:cs typeface="+mn-cs"/>
                        </a:rPr>
                        <a:t>要用唾液腺病毒陽性的蚊蟲吸食乳鼠的血，并在乳鼠腦脊液中檢出病毒，才能确定蚊蟲傳播該病毒</a:t>
                      </a:r>
                      <a:endParaRPr lang="en-US" altLang="zh-TW" sz="1600" b="0" i="0" kern="1200" dirty="0">
                        <a:solidFill>
                          <a:schemeClr val="tx1"/>
                        </a:solidFill>
                        <a:effectLst/>
                        <a:latin typeface="微軟正黑體" panose="020B0604030504040204" pitchFamily="34" charset="-120"/>
                        <a:ea typeface="微軟正黑體" panose="020B0604030504040204" pitchFamily="34" charset="-120"/>
                        <a:cs typeface="+mn-cs"/>
                      </a:endParaRPr>
                    </a:p>
                    <a:p>
                      <a:pPr marL="285750" indent="-285750">
                        <a:buFont typeface="Arial" panose="020B0604020202020204" pitchFamily="34" charset="0"/>
                        <a:buChar char="•"/>
                      </a:pPr>
                      <a:r>
                        <a:rPr lang="zh-TW" altLang="en-US" sz="1600" b="1" i="0" kern="1200" dirty="0">
                          <a:solidFill>
                            <a:schemeClr val="tx1"/>
                          </a:solidFill>
                          <a:effectLst/>
                          <a:latin typeface="微軟正黑體" panose="020B0604030504040204" pitchFamily="34" charset="-120"/>
                          <a:ea typeface="微軟正黑體" panose="020B0604030504040204" pitchFamily="34" charset="-120"/>
                          <a:cs typeface="+mn-cs"/>
                        </a:rPr>
                        <a:t>衞生署衞生防護中心</a:t>
                      </a:r>
                      <a:r>
                        <a:rPr lang="en-US" altLang="zh-TW" sz="1600" b="0" i="0" kern="1200" dirty="0">
                          <a:solidFill>
                            <a:schemeClr val="tx1"/>
                          </a:solidFill>
                          <a:effectLst/>
                          <a:latin typeface="微軟正黑體" panose="020B0604030504040204" pitchFamily="34" charset="-120"/>
                          <a:ea typeface="微軟正黑體" panose="020B0604030504040204" pitchFamily="34" charset="-120"/>
                          <a:cs typeface="+mn-cs"/>
                        </a:rPr>
                        <a:t>(</a:t>
                      </a:r>
                      <a:r>
                        <a:rPr lang="en-US" altLang="zh-TW" sz="1600" b="0" i="0" kern="1200" dirty="0">
                          <a:solidFill>
                            <a:schemeClr val="tx1"/>
                          </a:solidFill>
                          <a:effectLst/>
                          <a:latin typeface="微軟正黑體" panose="020B0604030504040204" pitchFamily="34" charset="-120"/>
                          <a:ea typeface="微軟正黑體" panose="020B0604030504040204" pitchFamily="34" charset="-120"/>
                          <a:cs typeface="+mn-cs"/>
                          <a:hlinkClick r:id="rId5"/>
                        </a:rPr>
                        <a:t>3</a:t>
                      </a:r>
                      <a:r>
                        <a:rPr lang="en-US" altLang="zh-TW" sz="1600" b="0" i="0"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b="0" i="0"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b="1" i="0" u="sng" kern="1200" dirty="0">
                          <a:solidFill>
                            <a:schemeClr val="tx1"/>
                          </a:solidFill>
                          <a:effectLst/>
                          <a:latin typeface="微軟正黑體" panose="020B0604030504040204" pitchFamily="34" charset="-120"/>
                          <a:ea typeface="微軟正黑體" panose="020B0604030504040204" pitchFamily="34" charset="-120"/>
                          <a:cs typeface="+mn-cs"/>
                        </a:rPr>
                        <a:t>飛沫傳播</a:t>
                      </a:r>
                      <a:r>
                        <a:rPr lang="zh-TW" altLang="en-US" sz="1600" b="0" i="0" kern="1200" dirty="0">
                          <a:solidFill>
                            <a:schemeClr val="tx1"/>
                          </a:solidFill>
                          <a:effectLst/>
                          <a:latin typeface="微軟正黑體" panose="020B0604030504040204" pitchFamily="34" charset="-120"/>
                          <a:ea typeface="微軟正黑體" panose="020B0604030504040204" pitchFamily="34" charset="-120"/>
                          <a:cs typeface="+mn-cs"/>
                        </a:rPr>
                        <a:t>是主要的傳播途徑，亦可通過</a:t>
                      </a:r>
                      <a:r>
                        <a:rPr lang="zh-TW" altLang="en-US" sz="1600" b="1" i="0" u="sng" kern="1200" dirty="0">
                          <a:solidFill>
                            <a:schemeClr val="tx1"/>
                          </a:solidFill>
                          <a:effectLst/>
                          <a:latin typeface="微軟正黑體" panose="020B0604030504040204" pitchFamily="34" charset="-120"/>
                          <a:ea typeface="微軟正黑體" panose="020B0604030504040204" pitchFamily="34" charset="-120"/>
                          <a:cs typeface="+mn-cs"/>
                        </a:rPr>
                        <a:t>接觸傳播 </a:t>
                      </a:r>
                      <a:endParaRPr lang="en-US" altLang="zh-TW" sz="1600" b="1" i="0" u="sng"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tc>
                  <a:txBody>
                    <a:bodyPr/>
                    <a:lstStyle/>
                    <a:p>
                      <a:pPr marL="0" marR="0" lvl="3"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600" dirty="0">
                          <a:solidFill>
                            <a:srgbClr val="FF0000"/>
                          </a:solidFill>
                          <a:latin typeface="微軟正黑體" panose="020B0604030504040204" pitchFamily="34" charset="-120"/>
                          <a:ea typeface="微軟正黑體" panose="020B0604030504040204" pitchFamily="34" charset="-120"/>
                        </a:rPr>
                        <a:t>參考具公信力</a:t>
                      </a:r>
                      <a:r>
                        <a:rPr lang="zh-HK" altLang="en-US" sz="1600" dirty="0">
                          <a:solidFill>
                            <a:srgbClr val="FF0000"/>
                          </a:solidFill>
                          <a:latin typeface="微軟正黑體" panose="020B0604030504040204" pitchFamily="34" charset="-120"/>
                          <a:ea typeface="微軟正黑體" panose="020B0604030504040204" pitchFamily="34" charset="-120"/>
                        </a:rPr>
                        <a:t> </a:t>
                      </a:r>
                      <a:r>
                        <a:rPr lang="en-US" altLang="zh-HK" sz="1600" dirty="0">
                          <a:solidFill>
                            <a:srgbClr val="FF0000"/>
                          </a:solidFill>
                          <a:latin typeface="微軟正黑體" panose="020B0604030504040204" pitchFamily="34" charset="-120"/>
                          <a:ea typeface="微軟正黑體" panose="020B0604030504040204" pitchFamily="34" charset="-120"/>
                        </a:rPr>
                        <a:t>/</a:t>
                      </a:r>
                      <a:r>
                        <a:rPr lang="zh-HK" altLang="en-US" sz="1600" kern="1200" dirty="0">
                          <a:solidFill>
                            <a:srgbClr val="FF0000"/>
                          </a:solidFill>
                          <a:latin typeface="微軟正黑體" panose="020B0604030504040204" pitchFamily="34" charset="-120"/>
                          <a:ea typeface="微軟正黑體" panose="020B0604030504040204" pitchFamily="34" charset="-120"/>
                          <a:cs typeface="+mn-cs"/>
                        </a:rPr>
                        <a:t>政府</a:t>
                      </a:r>
                      <a:r>
                        <a:rPr lang="zh-TW" altLang="en-US" sz="1600" dirty="0">
                          <a:solidFill>
                            <a:srgbClr val="FF0000"/>
                          </a:solidFill>
                          <a:latin typeface="微軟正黑體" panose="020B0604030504040204" pitchFamily="34" charset="-120"/>
                          <a:ea typeface="微軟正黑體" panose="020B0604030504040204" pitchFamily="34" charset="-120"/>
                        </a:rPr>
                        <a:t>機構的建議</a:t>
                      </a:r>
                      <a:endParaRPr lang="zh-TW" altLang="en-US" sz="1600" b="1" i="0" u="sng" kern="1200" dirty="0">
                        <a:solidFill>
                          <a:schemeClr val="tx1"/>
                        </a:solidFill>
                        <a:effectLst/>
                        <a:latin typeface="微軟正黑體" panose="020B0604030504040204" pitchFamily="34" charset="-120"/>
                        <a:ea typeface="微軟正黑體" panose="020B0604030504040204" pitchFamily="34" charset="-120"/>
                        <a:cs typeface="+mn-cs"/>
                      </a:endParaRPr>
                    </a:p>
                    <a:p>
                      <a:pPr marL="457200" marR="0" lvl="3"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zh-TW" altLang="en-US" sz="1600" b="1" i="0" u="sng"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576546210"/>
                  </a:ext>
                </a:extLst>
              </a:tr>
              <a:tr h="737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健康管理與社會關懷科相關知識</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gridSpan="2">
                  <a:txBody>
                    <a:bodyPr/>
                    <a:lstStyle/>
                    <a:p>
                      <a:r>
                        <a:rPr lang="zh-TW" altLang="en-US" sz="1600" dirty="0">
                          <a:latin typeface="微軟正黑體" panose="020B0604030504040204" pitchFamily="34" charset="-120"/>
                          <a:ea typeface="微軟正黑體" panose="020B0604030504040204" pitchFamily="34" charset="-120"/>
                        </a:rPr>
                        <a:t>課題：</a:t>
                      </a:r>
                      <a:r>
                        <a:rPr lang="zh-TW" altLang="en-US" sz="1600" dirty="0">
                          <a:latin typeface="微軟正黑體" panose="020B0604030504040204" pitchFamily="34" charset="-120"/>
                          <a:ea typeface="微軟正黑體" panose="020B0604030504040204" pitchFamily="34" charset="-120"/>
                          <a:hlinkClick r:id="rId6"/>
                        </a:rPr>
                        <a:t>傳染病</a:t>
                      </a:r>
                      <a:r>
                        <a:rPr lang="zh-TW" altLang="en-US" sz="1600" dirty="0">
                          <a:latin typeface="微軟正黑體" panose="020B0604030504040204" pitchFamily="34" charset="-120"/>
                          <a:ea typeface="微軟正黑體" panose="020B0604030504040204" pitchFamily="34" charset="-120"/>
                        </a:rPr>
                        <a:t> </a:t>
                      </a:r>
                      <a:endParaRPr lang="en-US" altLang="zh-TW" sz="1600" dirty="0">
                        <a:latin typeface="微軟正黑體" panose="020B0604030504040204" pitchFamily="34" charset="-120"/>
                        <a:ea typeface="微軟正黑體" panose="020B0604030504040204" pitchFamily="34" charset="-120"/>
                      </a:endParaRPr>
                    </a:p>
                    <a:p>
                      <a:pPr marL="0" indent="0">
                        <a:buFont typeface="+mj-lt"/>
                        <a:buNone/>
                      </a:pPr>
                      <a:r>
                        <a:rPr lang="zh-TW" altLang="en-US" sz="1600" b="1" dirty="0">
                          <a:latin typeface="微軟正黑體" panose="020B0604030504040204" pitchFamily="34" charset="-120"/>
                          <a:ea typeface="微軟正黑體" panose="020B0604030504040204" pitchFamily="34" charset="-120"/>
                        </a:rPr>
                        <a:t>傳播途徑：</a:t>
                      </a:r>
                      <a:r>
                        <a:rPr lang="zh-TW" altLang="en-US" sz="1600" dirty="0">
                          <a:latin typeface="微軟正黑體" panose="020B0604030504040204" pitchFamily="34" charset="-120"/>
                          <a:ea typeface="微軟正黑體" panose="020B0604030504040204" pitchFamily="34" charset="-120"/>
                        </a:rPr>
                        <a:t>間接傳播</a:t>
                      </a:r>
                      <a:r>
                        <a:rPr lang="zh-TW" altLang="en-US" sz="1600" baseline="0" dirty="0">
                          <a:latin typeface="微軟正黑體" panose="020B0604030504040204" pitchFamily="34" charset="-120"/>
                          <a:ea typeface="微軟正黑體" panose="020B0604030504040204" pitchFamily="34" charset="-120"/>
                        </a:rPr>
                        <a:t> </a:t>
                      </a:r>
                      <a:r>
                        <a:rPr lang="en-US" altLang="zh-TW" sz="1600" baseline="0" dirty="0">
                          <a:latin typeface="微軟正黑體" panose="020B0604030504040204" pitchFamily="34" charset="-120"/>
                          <a:ea typeface="微軟正黑體" panose="020B0604030504040204" pitchFamily="34" charset="-120"/>
                        </a:rPr>
                        <a:t>- </a:t>
                      </a:r>
                      <a:r>
                        <a:rPr lang="zh-TW" altLang="en-US" sz="1600" b="1" kern="1200" dirty="0">
                          <a:solidFill>
                            <a:srgbClr val="7030A0"/>
                          </a:solidFill>
                          <a:latin typeface="微軟正黑體" panose="020B0604030504040204" pitchFamily="34" charset="-120"/>
                          <a:ea typeface="微軟正黑體" panose="020B0604030504040204" pitchFamily="34" charset="-120"/>
                          <a:cs typeface="+mn-cs"/>
                        </a:rPr>
                        <a:t>病媒</a:t>
                      </a:r>
                      <a:r>
                        <a:rPr lang="zh-TW" altLang="en-US" sz="1600" b="1" dirty="0">
                          <a:solidFill>
                            <a:srgbClr val="7030A0"/>
                          </a:solidFill>
                          <a:latin typeface="微軟正黑體" panose="020B0604030504040204" pitchFamily="34" charset="-120"/>
                          <a:ea typeface="微軟正黑體" panose="020B0604030504040204" pitchFamily="34" charset="-120"/>
                        </a:rPr>
                        <a:t>傳播 </a:t>
                      </a:r>
                      <a:r>
                        <a:rPr lang="en-US" altLang="zh-TW" sz="1600" b="1" dirty="0">
                          <a:latin typeface="微軟正黑體" panose="020B0604030504040204" pitchFamily="34" charset="-120"/>
                          <a:ea typeface="微軟正黑體" panose="020B0604030504040204" pitchFamily="34" charset="-120"/>
                        </a:rPr>
                        <a:t>(</a:t>
                      </a:r>
                      <a:r>
                        <a:rPr lang="en-US" altLang="zh-TW" sz="1600" b="1" dirty="0">
                          <a:latin typeface="微軟正黑體" panose="020B0604030504040204" pitchFamily="34" charset="-120"/>
                          <a:ea typeface="微軟正黑體" panose="020B0604030504040204" pitchFamily="34" charset="-120"/>
                          <a:hlinkClick r:id="rId7"/>
                        </a:rPr>
                        <a:t>4</a:t>
                      </a:r>
                      <a:r>
                        <a:rPr lang="en-US" altLang="zh-TW" sz="1600" b="1" dirty="0">
                          <a:latin typeface="微軟正黑體" panose="020B0604030504040204" pitchFamily="34" charset="-120"/>
                          <a:ea typeface="微軟正黑體" panose="020B0604030504040204" pitchFamily="34" charset="-120"/>
                        </a:rPr>
                        <a:t>)</a:t>
                      </a:r>
                      <a:endParaRPr lang="zh-TW" altLang="en-US" sz="1600" b="1" dirty="0">
                        <a:latin typeface="微軟正黑體" panose="020B0604030504040204" pitchFamily="34" charset="-120"/>
                        <a:ea typeface="微軟正黑體" panose="020B0604030504040204" pitchFamily="34" charset="-120"/>
                      </a:endParaRPr>
                    </a:p>
                  </a:txBody>
                  <a:tcPr marL="68580" marR="68580" marT="34290" marB="34290"/>
                </a:tc>
                <a:tc hMerge="1">
                  <a:txBody>
                    <a:bodyPr/>
                    <a:lstStyle/>
                    <a:p>
                      <a:pPr marL="285750" indent="-285750">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501404386"/>
                  </a:ext>
                </a:extLst>
              </a:tr>
            </a:tbl>
          </a:graphicData>
        </a:graphic>
      </p:graphicFrame>
    </p:spTree>
    <p:extLst>
      <p:ext uri="{BB962C8B-B14F-4D97-AF65-F5344CB8AC3E}">
        <p14:creationId xmlns:p14="http://schemas.microsoft.com/office/powerpoint/2010/main" val="35336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3884" y="170676"/>
            <a:ext cx="8559972" cy="1072907"/>
          </a:xfrm>
        </p:spPr>
        <p:txBody>
          <a:bodyPr vert="horz" lIns="68580" tIns="34290" rIns="68580" bIns="34290" rtlCol="0" anchor="ctr">
            <a:normAutofit fontScale="90000"/>
          </a:bodyPr>
          <a:lstStyle/>
          <a:p>
            <a:r>
              <a:rPr lang="zh-TW" altLang="en-US" dirty="0">
                <a:latin typeface="微軟正黑體" panose="020B0604030504040204" pitchFamily="34" charset="-120"/>
                <a:ea typeface="微軟正黑體" panose="020B0604030504040204" pitchFamily="34" charset="-120"/>
              </a:rPr>
              <a:t>例子</a:t>
            </a:r>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：病毒可殘留在物件表面嗎？</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326664951"/>
              </p:ext>
            </p:extLst>
          </p:nvPr>
        </p:nvGraphicFramePr>
        <p:xfrm>
          <a:off x="193884" y="1417198"/>
          <a:ext cx="8756237" cy="4892653"/>
        </p:xfrm>
        <a:graphic>
          <a:graphicData uri="http://schemas.openxmlformats.org/drawingml/2006/table">
            <a:tbl>
              <a:tblPr firstRow="1" bandRow="1">
                <a:tableStyleId>{16D9F66E-5EB9-4882-86FB-DCBF35E3C3E4}</a:tableStyleId>
              </a:tblPr>
              <a:tblGrid>
                <a:gridCol w="1266206">
                  <a:extLst>
                    <a:ext uri="{9D8B030D-6E8A-4147-A177-3AD203B41FA5}">
                      <a16:colId xmlns:a16="http://schemas.microsoft.com/office/drawing/2014/main" val="222773490"/>
                    </a:ext>
                  </a:extLst>
                </a:gridCol>
                <a:gridCol w="4989478">
                  <a:extLst>
                    <a:ext uri="{9D8B030D-6E8A-4147-A177-3AD203B41FA5}">
                      <a16:colId xmlns:a16="http://schemas.microsoft.com/office/drawing/2014/main" val="3465009894"/>
                    </a:ext>
                  </a:extLst>
                </a:gridCol>
                <a:gridCol w="2500553">
                  <a:extLst>
                    <a:ext uri="{9D8B030D-6E8A-4147-A177-3AD203B41FA5}">
                      <a16:colId xmlns:a16="http://schemas.microsoft.com/office/drawing/2014/main" val="200767592"/>
                    </a:ext>
                  </a:extLst>
                </a:gridCol>
              </a:tblGrid>
              <a:tr h="274320">
                <a:tc>
                  <a:txBody>
                    <a:bodyPr/>
                    <a:lstStyle/>
                    <a:p>
                      <a:r>
                        <a:rPr lang="zh-TW" altLang="en-US" sz="1600" dirty="0">
                          <a:latin typeface="微軟正黑體" panose="020B0604030504040204" pitchFamily="34" charset="-120"/>
                          <a:ea typeface="微軟正黑體" panose="020B0604030504040204" pitchFamily="34" charset="-120"/>
                        </a:rPr>
                        <a:t>資訊</a:t>
                      </a:r>
                    </a:p>
                  </a:txBody>
                  <a:tcPr marL="68580" marR="68580" marT="34290" marB="34290"/>
                </a:tc>
                <a:tc>
                  <a:txBody>
                    <a:bodyPr/>
                    <a:lstStyle/>
                    <a:p>
                      <a:r>
                        <a:rPr lang="zh-TW" altLang="en-US" sz="1600" dirty="0">
                          <a:latin typeface="微軟正黑體" panose="020B0604030504040204" pitchFamily="34" charset="-120"/>
                          <a:ea typeface="微軟正黑體" panose="020B0604030504040204" pitchFamily="34" charset="-120"/>
                        </a:rPr>
                        <a:t>即棄木筷子殘留</a:t>
                      </a:r>
                      <a:r>
                        <a:rPr lang="en-US" altLang="zh-TW" sz="1600" dirty="0">
                          <a:latin typeface="微軟正黑體" panose="020B0604030504040204" pitchFamily="34" charset="-120"/>
                          <a:ea typeface="微軟正黑體" panose="020B0604030504040204" pitchFamily="34" charset="-120"/>
                        </a:rPr>
                        <a:t>2019</a:t>
                      </a:r>
                      <a:r>
                        <a:rPr lang="zh-TW" altLang="en-US" sz="1600" dirty="0">
                          <a:latin typeface="微軟正黑體" panose="020B0604030504040204" pitchFamily="34" charset="-120"/>
                          <a:ea typeface="微軟正黑體" panose="020B0604030504040204" pitchFamily="34" charset="-120"/>
                        </a:rPr>
                        <a:t>冠狀病毒</a:t>
                      </a: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600" u="sng" dirty="0">
                          <a:latin typeface="微軟正黑體" panose="020B0604030504040204" pitchFamily="34" charset="-120"/>
                          <a:ea typeface="微軟正黑體" panose="020B0604030504040204" pitchFamily="34" charset="-120"/>
                        </a:rPr>
                        <a:t>分析評鑑</a:t>
                      </a:r>
                    </a:p>
                  </a:txBody>
                  <a:tcPr marL="68580" marR="68580" marT="34290" marB="34290"/>
                </a:tc>
                <a:extLst>
                  <a:ext uri="{0D108BD9-81ED-4DB2-BD59-A6C34878D82A}">
                    <a16:rowId xmlns:a16="http://schemas.microsoft.com/office/drawing/2014/main" val="3537225849"/>
                  </a:ext>
                </a:extLst>
              </a:tr>
              <a:tr h="480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資訊是從哪裡來的？</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0" lvl="0" indent="-228600">
                        <a:lnSpc>
                          <a:spcPct val="100000"/>
                        </a:lnSpc>
                        <a:spcBef>
                          <a:spcPts val="1000"/>
                        </a:spcBef>
                      </a:pPr>
                      <a:r>
                        <a:rPr lang="zh-TW" altLang="en-US" sz="1600" dirty="0">
                          <a:solidFill>
                            <a:schemeClr val="tx1"/>
                          </a:solidFill>
                          <a:latin typeface="微軟正黑體" panose="020B0604030504040204" pitchFamily="34" charset="-120"/>
                          <a:ea typeface="微軟正黑體" panose="020B0604030504040204" pitchFamily="34" charset="-120"/>
                        </a:rPr>
                        <a:t>中文大學醫學院於美國疾病管制與預防中心傳染病相關期刊發表報告</a:t>
                      </a:r>
                    </a:p>
                  </a:txBody>
                  <a:tcPr marL="68580" marR="68580" marT="34290" marB="34290"/>
                </a:tc>
                <a:tc>
                  <a:txBody>
                    <a:bodyPr/>
                    <a:lstStyle/>
                    <a:p>
                      <a:pPr marL="0" marR="0" lvl="0" indent="-228600" algn="l" defTabSz="914400" rtl="0" eaLnBrk="1" fontAlgn="auto" latinLnBrk="0" hangingPunct="1">
                        <a:lnSpc>
                          <a:spcPct val="100000"/>
                        </a:lnSpc>
                        <a:spcBef>
                          <a:spcPts val="1000"/>
                        </a:spcBef>
                        <a:spcAft>
                          <a:spcPts val="0"/>
                        </a:spcAft>
                        <a:buClrTx/>
                        <a:buSzTx/>
                        <a:buFontTx/>
                        <a:buNone/>
                        <a:tabLst/>
                        <a:defRPr/>
                      </a:pPr>
                      <a:r>
                        <a:rPr lang="zh-TW" altLang="en-US" sz="1600" dirty="0">
                          <a:solidFill>
                            <a:srgbClr val="FF0000"/>
                          </a:solidFill>
                          <a:latin typeface="微軟正黑體" panose="020B0604030504040204" pitchFamily="34" charset="-120"/>
                          <a:ea typeface="微軟正黑體" panose="020B0604030504040204" pitchFamily="34" charset="-120"/>
                        </a:rPr>
                        <a:t>來自專家在國際醫衞生組織的發佈</a:t>
                      </a:r>
                      <a:r>
                        <a:rPr kumimoji="0" lang="zh-TW" altLang="en-US" sz="1600" b="0" i="0" u="none" strike="noStrike" kern="120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mn-cs"/>
                        </a:rPr>
                        <a:t>，可信性較高</a:t>
                      </a:r>
                      <a:endParaRPr lang="zh-TW" altLang="en-US" sz="1600" dirty="0">
                        <a:solidFill>
                          <a:srgbClr val="FF0000"/>
                        </a:solidFill>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1491953498"/>
                  </a:ext>
                </a:extLst>
              </a:tr>
              <a:tr h="1508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資訊有什麼依據？</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0" marR="0" lvl="1"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zh-TW" altLang="en-US" sz="1600" dirty="0">
                          <a:latin typeface="微軟正黑體" panose="020B0604030504040204" pitchFamily="34" charset="-120"/>
                          <a:ea typeface="微軟正黑體" panose="020B0604030504040204" pitchFamily="34" charset="-120"/>
                        </a:rPr>
                        <a:t>中文大學醫學院的實驗：</a:t>
                      </a:r>
                      <a:endParaRPr lang="en-US" altLang="zh-TW" sz="1600" dirty="0">
                        <a:latin typeface="微軟正黑體" panose="020B0604030504040204" pitchFamily="34" charset="-120"/>
                        <a:ea typeface="微軟正黑體" panose="020B0604030504040204" pitchFamily="34" charset="-120"/>
                      </a:endParaRPr>
                    </a:p>
                    <a:p>
                      <a:pPr marL="285750" marR="0" lvl="1"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zh-TW" altLang="en-US" sz="1600" dirty="0">
                          <a:solidFill>
                            <a:schemeClr val="tx1"/>
                          </a:solidFill>
                          <a:latin typeface="微軟正黑體" panose="020B0604030504040204" pitchFamily="34" charset="-120"/>
                          <a:ea typeface="微軟正黑體" panose="020B0604030504040204" pitchFamily="34" charset="-120"/>
                        </a:rPr>
                        <a:t>連續入院接受隔離和護理的</a:t>
                      </a:r>
                      <a:r>
                        <a:rPr lang="en-US" altLang="zh-TW" sz="1600" dirty="0">
                          <a:solidFill>
                            <a:schemeClr val="tx1"/>
                          </a:solidFill>
                          <a:latin typeface="微軟正黑體" panose="020B0604030504040204" pitchFamily="34" charset="-120"/>
                          <a:ea typeface="微軟正黑體" panose="020B0604030504040204" pitchFamily="34" charset="-120"/>
                        </a:rPr>
                        <a:t>5</a:t>
                      </a:r>
                      <a:r>
                        <a:rPr lang="zh-TW" altLang="en-US" sz="1600" dirty="0">
                          <a:solidFill>
                            <a:schemeClr val="tx1"/>
                          </a:solidFill>
                          <a:latin typeface="微軟正黑體" panose="020B0604030504040204" pitchFamily="34" charset="-120"/>
                          <a:ea typeface="微軟正黑體" panose="020B0604030504040204" pitchFamily="34" charset="-120"/>
                        </a:rPr>
                        <a:t>名患者：</a:t>
                      </a:r>
                      <a:r>
                        <a:rPr lang="en-US" altLang="zh-TW" sz="1600" dirty="0">
                          <a:solidFill>
                            <a:schemeClr val="tx1"/>
                          </a:solidFill>
                          <a:latin typeface="微軟正黑體" panose="020B0604030504040204" pitchFamily="34" charset="-120"/>
                          <a:ea typeface="微軟正黑體" panose="020B0604030504040204" pitchFamily="34" charset="-120"/>
                        </a:rPr>
                        <a:t>1</a:t>
                      </a:r>
                      <a:r>
                        <a:rPr lang="zh-TW" altLang="en-US" sz="1600" dirty="0">
                          <a:solidFill>
                            <a:schemeClr val="tx1"/>
                          </a:solidFill>
                          <a:latin typeface="微軟正黑體" panose="020B0604030504040204" pitchFamily="34" charset="-120"/>
                          <a:ea typeface="微軟正黑體" panose="020B0604030504040204" pitchFamily="34" charset="-120"/>
                        </a:rPr>
                        <a:t>位無症狀，</a:t>
                      </a:r>
                      <a:r>
                        <a:rPr lang="en-US" altLang="zh-TW" sz="1600" dirty="0">
                          <a:solidFill>
                            <a:schemeClr val="tx1"/>
                          </a:solidFill>
                          <a:latin typeface="微軟正黑體" panose="020B0604030504040204" pitchFamily="34" charset="-120"/>
                          <a:ea typeface="微軟正黑體" panose="020B0604030504040204" pitchFamily="34" charset="-120"/>
                        </a:rPr>
                        <a:t>2</a:t>
                      </a:r>
                      <a:r>
                        <a:rPr lang="zh-TW" altLang="en-US" sz="1600" dirty="0">
                          <a:solidFill>
                            <a:schemeClr val="tx1"/>
                          </a:solidFill>
                          <a:latin typeface="微軟正黑體" panose="020B0604030504040204" pitchFamily="34" charset="-120"/>
                          <a:ea typeface="微軟正黑體" panose="020B0604030504040204" pitchFamily="34" charset="-120"/>
                        </a:rPr>
                        <a:t>位症狀輕微，</a:t>
                      </a:r>
                      <a:r>
                        <a:rPr lang="en-US" altLang="zh-TW" sz="1600" dirty="0">
                          <a:solidFill>
                            <a:schemeClr val="tx1"/>
                          </a:solidFill>
                          <a:latin typeface="微軟正黑體" panose="020B0604030504040204" pitchFamily="34" charset="-120"/>
                          <a:ea typeface="微軟正黑體" panose="020B0604030504040204" pitchFamily="34" charset="-120"/>
                        </a:rPr>
                        <a:t>1</a:t>
                      </a:r>
                      <a:r>
                        <a:rPr lang="zh-TW" altLang="en-US" sz="1600" dirty="0">
                          <a:solidFill>
                            <a:schemeClr val="tx1"/>
                          </a:solidFill>
                          <a:latin typeface="微軟正黑體" panose="020B0604030504040204" pitchFamily="34" charset="-120"/>
                          <a:ea typeface="微軟正黑體" panose="020B0604030504040204" pitchFamily="34" charset="-120"/>
                        </a:rPr>
                        <a:t>位中度和</a:t>
                      </a:r>
                      <a:r>
                        <a:rPr lang="en-US" altLang="zh-TW" sz="1600" dirty="0">
                          <a:solidFill>
                            <a:schemeClr val="tx1"/>
                          </a:solidFill>
                          <a:latin typeface="微軟正黑體" panose="020B0604030504040204" pitchFamily="34" charset="-120"/>
                          <a:ea typeface="微軟正黑體" panose="020B0604030504040204" pitchFamily="34" charset="-120"/>
                        </a:rPr>
                        <a:t>1</a:t>
                      </a:r>
                      <a:r>
                        <a:rPr lang="zh-TW" altLang="en-US" sz="1600" dirty="0">
                          <a:solidFill>
                            <a:schemeClr val="tx1"/>
                          </a:solidFill>
                          <a:latin typeface="微軟正黑體" panose="020B0604030504040204" pitchFamily="34" charset="-120"/>
                          <a:ea typeface="微軟正黑體" panose="020B0604030504040204" pitchFamily="34" charset="-120"/>
                        </a:rPr>
                        <a:t>位嚴重病患者。 </a:t>
                      </a:r>
                      <a:endParaRPr lang="en-US" altLang="zh-TW" sz="1600" dirty="0">
                        <a:solidFill>
                          <a:schemeClr val="tx1"/>
                        </a:solidFill>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600" dirty="0">
                          <a:solidFill>
                            <a:schemeClr val="tx1"/>
                          </a:solidFill>
                          <a:latin typeface="微軟正黑體" panose="020B0604030504040204" pitchFamily="34" charset="-120"/>
                          <a:ea typeface="微軟正黑體" panose="020B0604030504040204" pitchFamily="34" charset="-120"/>
                        </a:rPr>
                        <a:t>進餐前，給每位患者一雙木製筷子，裝在密封的塑料袋中，並於餐後收集檢驗。</a:t>
                      </a:r>
                      <a:endParaRPr lang="en-US" altLang="zh-TW" sz="1600" dirty="0">
                        <a:solidFill>
                          <a:schemeClr val="tx1"/>
                        </a:solidFill>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600" dirty="0">
                          <a:solidFill>
                            <a:schemeClr val="tx1"/>
                          </a:solidFill>
                          <a:latin typeface="微軟正黑體" panose="020B0604030504040204" pitchFamily="34" charset="-120"/>
                          <a:ea typeface="微軟正黑體" panose="020B0604030504040204" pitchFamily="34" charset="-120"/>
                        </a:rPr>
                        <a:t>檢測後發現：不論是無症狀的感染者或症狀嚴重程度不同的個案，都將病毒留在他們曾使用的即棄木筷子上，甚至當他們的症狀消失後，仍有此情況</a:t>
                      </a:r>
                      <a:r>
                        <a:rPr lang="zh-TW" altLang="en-US" sz="1600" dirty="0">
                          <a:latin typeface="微軟正黑體" panose="020B0604030504040204" pitchFamily="34" charset="-120"/>
                          <a:ea typeface="微軟正黑體" panose="020B0604030504040204" pitchFamily="34" charset="-120"/>
                        </a:rPr>
                        <a:t>。</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zh-TW" altLang="en-US" sz="1600" b="0" i="0" u="none" strike="noStrike" kern="120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mn-cs"/>
                        </a:rPr>
                        <a:t>基於科學實驗和觀察得到驗證</a:t>
                      </a:r>
                      <a:endParaRPr lang="zh-TW" altLang="en-US" sz="1600" dirty="0">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2495541711"/>
                  </a:ext>
                </a:extLst>
              </a:tr>
              <a:tr h="8915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專家意見：</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600" dirty="0">
                          <a:latin typeface="微軟正黑體" panose="020B0604030504040204" pitchFamily="34" charset="-120"/>
                          <a:ea typeface="微軟正黑體" panose="020B0604030504040204" pitchFamily="34" charset="-120"/>
                        </a:rPr>
                        <a:t>中文大學醫學院：</a:t>
                      </a:r>
                      <a:r>
                        <a:rPr lang="zh-TW" altLang="en-US" sz="1600" b="0" i="0" kern="1200" dirty="0">
                          <a:solidFill>
                            <a:schemeClr val="tx1"/>
                          </a:solidFill>
                          <a:effectLst/>
                          <a:latin typeface="微軟正黑體" panose="020B0604030504040204" pitchFamily="34" charset="-120"/>
                          <a:ea typeface="微軟正黑體" panose="020B0604030504040204" pitchFamily="34" charset="-120"/>
                          <a:cs typeface="+mn-cs"/>
                        </a:rPr>
                        <a:t>雖未有證實木筷子上的病毒活性，這些餐具仍存在傳播病毒的風險。病毒已知可在塑膠和不銹鋼上存在</a:t>
                      </a:r>
                      <a:r>
                        <a:rPr lang="en-US" altLang="zh-TW" sz="1600" b="0" i="0" kern="1200" dirty="0">
                          <a:solidFill>
                            <a:schemeClr val="tx1"/>
                          </a:solidFill>
                          <a:effectLst/>
                          <a:latin typeface="微軟正黑體" panose="020B0604030504040204" pitchFamily="34" charset="-120"/>
                          <a:ea typeface="微軟正黑體" panose="020B0604030504040204" pitchFamily="34" charset="-120"/>
                          <a:cs typeface="+mn-cs"/>
                        </a:rPr>
                        <a:t>72</a:t>
                      </a:r>
                      <a:r>
                        <a:rPr lang="zh-TW" altLang="en-US" sz="1600" b="0" i="0" kern="1200" dirty="0">
                          <a:solidFill>
                            <a:schemeClr val="tx1"/>
                          </a:solidFill>
                          <a:effectLst/>
                          <a:latin typeface="微軟正黑體" panose="020B0604030504040204" pitchFamily="34" charset="-120"/>
                          <a:ea typeface="微軟正黑體" panose="020B0604030504040204" pitchFamily="34" charset="-120"/>
                          <a:cs typeface="+mn-cs"/>
                        </a:rPr>
                        <a:t>小時，在木料上則可存在</a:t>
                      </a:r>
                      <a:r>
                        <a:rPr lang="en-US" altLang="zh-TW" sz="1600" b="0" i="0" kern="1200" dirty="0">
                          <a:solidFill>
                            <a:schemeClr val="tx1"/>
                          </a:solidFill>
                          <a:effectLst/>
                          <a:latin typeface="微軟正黑體" panose="020B0604030504040204" pitchFamily="34" charset="-120"/>
                          <a:ea typeface="微軟正黑體" panose="020B0604030504040204" pitchFamily="34" charset="-120"/>
                          <a:cs typeface="+mn-cs"/>
                        </a:rPr>
                        <a:t>60</a:t>
                      </a:r>
                      <a:r>
                        <a:rPr lang="zh-TW" altLang="en-US" sz="1600" b="0" i="0" kern="1200" dirty="0">
                          <a:solidFill>
                            <a:schemeClr val="tx1"/>
                          </a:solidFill>
                          <a:effectLst/>
                          <a:latin typeface="微軟正黑體" panose="020B0604030504040204" pitchFamily="34" charset="-120"/>
                          <a:ea typeface="微軟正黑體" panose="020B0604030504040204" pitchFamily="34" charset="-120"/>
                          <a:cs typeface="+mn-cs"/>
                        </a:rPr>
                        <a:t>小時。</a:t>
                      </a:r>
                    </a:p>
                  </a:txBody>
                  <a:tcPr marL="68580" marR="68580" marT="34290" marB="34290"/>
                </a:tc>
                <a:tc>
                  <a:txBody>
                    <a:bodyPr/>
                    <a:lstStyle/>
                    <a:p>
                      <a:pPr marL="0" marR="0" lvl="3"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600" dirty="0">
                          <a:solidFill>
                            <a:srgbClr val="FF0000"/>
                          </a:solidFill>
                          <a:latin typeface="微軟正黑體" panose="020B0604030504040204" pitchFamily="34" charset="-120"/>
                          <a:ea typeface="微軟正黑體" panose="020B0604030504040204" pitchFamily="34" charset="-120"/>
                        </a:rPr>
                        <a:t>具公信力機構的建議</a:t>
                      </a:r>
                      <a:endParaRPr lang="zh-TW" altLang="en-US" sz="1600" b="1" i="0" u="sng"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576546210"/>
                  </a:ext>
                </a:extLst>
              </a:tr>
              <a:tr h="986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健康管理與社會關懷科相關知識</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gridSpan="2">
                  <a:txBody>
                    <a:bodyPr/>
                    <a:lstStyle/>
                    <a:p>
                      <a:r>
                        <a:rPr lang="zh-TW" altLang="en-US" sz="1600" dirty="0">
                          <a:latin typeface="微軟正黑體" panose="020B0604030504040204" pitchFamily="34" charset="-120"/>
                          <a:ea typeface="微軟正黑體" panose="020B0604030504040204" pitchFamily="34" charset="-120"/>
                        </a:rPr>
                        <a:t>課題：</a:t>
                      </a:r>
                      <a:r>
                        <a:rPr lang="zh-TW" altLang="en-US" sz="1600" dirty="0">
                          <a:latin typeface="微軟正黑體" panose="020B0604030504040204" pitchFamily="34" charset="-120"/>
                          <a:ea typeface="微軟正黑體" panose="020B0604030504040204" pitchFamily="34" charset="-120"/>
                          <a:hlinkClick r:id="rId3"/>
                        </a:rPr>
                        <a:t>傳染病</a:t>
                      </a:r>
                      <a:r>
                        <a:rPr lang="zh-TW" altLang="en-US" sz="1600" dirty="0">
                          <a:latin typeface="微軟正黑體" panose="020B0604030504040204" pitchFamily="34" charset="-120"/>
                          <a:ea typeface="微軟正黑體" panose="020B0604030504040204" pitchFamily="34" charset="-120"/>
                        </a:rPr>
                        <a:t> </a:t>
                      </a:r>
                      <a:endParaRPr lang="en-US" altLang="zh-TW" sz="1600" dirty="0">
                        <a:latin typeface="微軟正黑體" panose="020B0604030504040204" pitchFamily="34" charset="-120"/>
                        <a:ea typeface="微軟正黑體" panose="020B0604030504040204" pitchFamily="34" charset="-120"/>
                      </a:endParaRPr>
                    </a:p>
                    <a:p>
                      <a:pPr marL="0" indent="0">
                        <a:buFont typeface="+mj-lt"/>
                        <a:buNone/>
                      </a:pPr>
                      <a:r>
                        <a:rPr lang="zh-TW" altLang="en-US" sz="1600" b="1" dirty="0">
                          <a:latin typeface="微軟正黑體" panose="020B0604030504040204" pitchFamily="34" charset="-120"/>
                          <a:ea typeface="微軟正黑體" panose="020B0604030504040204" pitchFamily="34" charset="-120"/>
                        </a:rPr>
                        <a:t>傳播途徑</a:t>
                      </a:r>
                      <a:endParaRPr lang="en-US" altLang="zh-TW" sz="16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600" dirty="0">
                          <a:latin typeface="微軟正黑體" panose="020B0604030504040204" pitchFamily="34" charset="-120"/>
                          <a:ea typeface="微軟正黑體" panose="020B0604030504040204" pitchFamily="34" charset="-120"/>
                        </a:rPr>
                        <a:t>間接傳播</a:t>
                      </a:r>
                      <a:r>
                        <a:rPr lang="zh-TW" altLang="en-US" sz="1600" baseline="0" dirty="0">
                          <a:latin typeface="微軟正黑體" panose="020B0604030504040204" pitchFamily="34" charset="-120"/>
                          <a:ea typeface="微軟正黑體" panose="020B0604030504040204" pitchFamily="34" charset="-120"/>
                        </a:rPr>
                        <a:t> </a:t>
                      </a:r>
                      <a:r>
                        <a:rPr lang="en-US" altLang="zh-TW" sz="1600" baseline="0" dirty="0">
                          <a:latin typeface="微軟正黑體" panose="020B0604030504040204" pitchFamily="34" charset="-120"/>
                          <a:ea typeface="微軟正黑體" panose="020B0604030504040204" pitchFamily="34" charset="-120"/>
                        </a:rPr>
                        <a:t>–</a:t>
                      </a:r>
                      <a:r>
                        <a:rPr lang="zh-TW" altLang="en-US" sz="1600" b="1" dirty="0">
                          <a:solidFill>
                            <a:srgbClr val="7030A0"/>
                          </a:solidFill>
                          <a:latin typeface="微軟正黑體" panose="020B0604030504040204" pitchFamily="34" charset="-120"/>
                          <a:ea typeface="微軟正黑體" panose="020B0604030504040204" pitchFamily="34" charset="-120"/>
                        </a:rPr>
                        <a:t>媒介物傳播</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hMerge="1">
                  <a:txBody>
                    <a:bodyPr/>
                    <a:lstStyle/>
                    <a:p>
                      <a:pPr marL="285750" indent="-285750">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501404386"/>
                  </a:ext>
                </a:extLst>
              </a:tr>
            </a:tbl>
          </a:graphicData>
        </a:graphic>
      </p:graphicFrame>
    </p:spTree>
    <p:extLst>
      <p:ext uri="{BB962C8B-B14F-4D97-AF65-F5344CB8AC3E}">
        <p14:creationId xmlns:p14="http://schemas.microsoft.com/office/powerpoint/2010/main" val="3649527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595" y="315976"/>
            <a:ext cx="7886700" cy="352109"/>
          </a:xfrm>
        </p:spPr>
        <p:txBody>
          <a:bodyPr>
            <a:normAutofit fontScale="90000"/>
          </a:bodyPr>
          <a:lstStyle/>
          <a:p>
            <a:r>
              <a:rPr lang="zh-TW" altLang="en-US" dirty="0">
                <a:latin typeface="微軟正黑體" panose="020B0604030504040204" pitchFamily="34" charset="-120"/>
                <a:ea typeface="微軟正黑體" panose="020B0604030504040204" pitchFamily="34" charset="-120"/>
              </a:rPr>
              <a:t>例子</a:t>
            </a:r>
            <a:r>
              <a:rPr lang="en-US" altLang="zh-TW" dirty="0">
                <a:latin typeface="微軟正黑體" panose="020B0604030504040204" pitchFamily="34" charset="-120"/>
                <a:ea typeface="微軟正黑體" panose="020B0604030504040204" pitchFamily="34" charset="-120"/>
              </a:rPr>
              <a:t>(3)</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2019</a:t>
            </a:r>
            <a:r>
              <a:rPr lang="zh-TW" altLang="en-US" dirty="0">
                <a:latin typeface="微軟正黑體" panose="020B0604030504040204" pitchFamily="34" charset="-120"/>
                <a:ea typeface="微軟正黑體" panose="020B0604030504040204" pitchFamily="34" charset="-120"/>
              </a:rPr>
              <a:t>冠狀病毒來自動物？</a:t>
            </a:r>
            <a:endParaRPr lang="en-US" altLang="zh-TW" dirty="0">
              <a:latin typeface="微軟正黑體" panose="020B0604030504040204" pitchFamily="34" charset="-120"/>
              <a:ea typeface="微軟正黑體" panose="020B0604030504040204" pitchFamily="34"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645574758"/>
              </p:ext>
            </p:extLst>
          </p:nvPr>
        </p:nvGraphicFramePr>
        <p:xfrm>
          <a:off x="140595" y="1248410"/>
          <a:ext cx="8799743" cy="5006340"/>
        </p:xfrm>
        <a:graphic>
          <a:graphicData uri="http://schemas.openxmlformats.org/drawingml/2006/table">
            <a:tbl>
              <a:tblPr firstRow="1" bandRow="1">
                <a:tableStyleId>{16D9F66E-5EB9-4882-86FB-DCBF35E3C3E4}</a:tableStyleId>
              </a:tblPr>
              <a:tblGrid>
                <a:gridCol w="1186760">
                  <a:extLst>
                    <a:ext uri="{9D8B030D-6E8A-4147-A177-3AD203B41FA5}">
                      <a16:colId xmlns:a16="http://schemas.microsoft.com/office/drawing/2014/main" val="222773490"/>
                    </a:ext>
                  </a:extLst>
                </a:gridCol>
                <a:gridCol w="5648887">
                  <a:extLst>
                    <a:ext uri="{9D8B030D-6E8A-4147-A177-3AD203B41FA5}">
                      <a16:colId xmlns:a16="http://schemas.microsoft.com/office/drawing/2014/main" val="3465009894"/>
                    </a:ext>
                  </a:extLst>
                </a:gridCol>
                <a:gridCol w="1964096">
                  <a:extLst>
                    <a:ext uri="{9D8B030D-6E8A-4147-A177-3AD203B41FA5}">
                      <a16:colId xmlns:a16="http://schemas.microsoft.com/office/drawing/2014/main" val="85990508"/>
                    </a:ext>
                  </a:extLst>
                </a:gridCol>
              </a:tblGrid>
              <a:tr h="278399">
                <a:tc>
                  <a:txBody>
                    <a:bodyPr/>
                    <a:lstStyle/>
                    <a:p>
                      <a:r>
                        <a:rPr lang="zh-TW" altLang="en-US" sz="1800" dirty="0">
                          <a:latin typeface="微軟正黑體" panose="020B0604030504040204" pitchFamily="34" charset="-120"/>
                          <a:ea typeface="微軟正黑體" panose="020B0604030504040204" pitchFamily="34" charset="-120"/>
                        </a:rPr>
                        <a:t>資訊</a:t>
                      </a:r>
                    </a:p>
                  </a:txBody>
                  <a:tcPr marL="68580" marR="68580" marT="34290" marB="34290"/>
                </a:tc>
                <a:tc>
                  <a:txBody>
                    <a:bodyPr/>
                    <a:lstStyle/>
                    <a:p>
                      <a:r>
                        <a:rPr lang="zh-TW" altLang="en-US" sz="1800" dirty="0">
                          <a:latin typeface="微軟正黑體" panose="020B0604030504040204" pitchFamily="34" charset="-120"/>
                          <a:ea typeface="微軟正黑體" panose="020B0604030504040204" pitchFamily="34" charset="-120"/>
                        </a:rPr>
                        <a:t>新冠病毒可能源於蝙蝠</a:t>
                      </a: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u="sng" dirty="0">
                          <a:latin typeface="微軟正黑體" panose="020B0604030504040204" pitchFamily="34" charset="-120"/>
                          <a:ea typeface="微軟正黑體" panose="020B0604030504040204" pitchFamily="34" charset="-120"/>
                        </a:rPr>
                        <a:t>分析評鑑</a:t>
                      </a:r>
                    </a:p>
                  </a:txBody>
                  <a:tcPr marL="68580" marR="68580" marT="34290" marB="34290"/>
                </a:tc>
                <a:extLst>
                  <a:ext uri="{0D108BD9-81ED-4DB2-BD59-A6C34878D82A}">
                    <a16:rowId xmlns:a16="http://schemas.microsoft.com/office/drawing/2014/main" val="3537225849"/>
                  </a:ext>
                </a:extLst>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微軟正黑體" panose="020B0604030504040204" pitchFamily="34" charset="-120"/>
                          <a:ea typeface="微軟正黑體" panose="020B0604030504040204" pitchFamily="34" charset="-120"/>
                        </a:rPr>
                        <a:t>資訊是從哪裡來的？</a:t>
                      </a:r>
                      <a:endParaRPr lang="en-US" altLang="zh-TW" sz="18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微軟正黑體" panose="020B0604030504040204" pitchFamily="34" charset="-120"/>
                          <a:ea typeface="微軟正黑體" panose="020B0604030504040204" pitchFamily="34" charset="-120"/>
                        </a:rPr>
                        <a:t>香港大學生醫學院微生物學系發表於權威科學期刊</a:t>
                      </a:r>
                      <a:r>
                        <a:rPr lang="en-US" altLang="zh-TW" sz="1800" dirty="0">
                          <a:latin typeface="微軟正黑體" panose="020B0604030504040204" pitchFamily="34" charset="-120"/>
                          <a:ea typeface="微軟正黑體" panose="020B0604030504040204" pitchFamily="34" charset="-120"/>
                        </a:rPr>
                        <a:t>《</a:t>
                      </a:r>
                      <a:r>
                        <a:rPr lang="zh-TW" altLang="en-US" sz="1800" dirty="0">
                          <a:latin typeface="微軟正黑體" panose="020B0604030504040204" pitchFamily="34" charset="-120"/>
                          <a:ea typeface="微軟正黑體" panose="020B0604030504040204" pitchFamily="34" charset="-120"/>
                        </a:rPr>
                        <a:t>自然</a:t>
                      </a:r>
                      <a:r>
                        <a:rPr lang="en-US" altLang="zh-TW" sz="1800" dirty="0">
                          <a:latin typeface="微軟正黑體" panose="020B0604030504040204" pitchFamily="34" charset="-120"/>
                          <a:ea typeface="微軟正黑體" panose="020B0604030504040204" pitchFamily="34" charset="-120"/>
                        </a:rPr>
                        <a:t>》</a:t>
                      </a:r>
                      <a:r>
                        <a:rPr lang="zh-TW" altLang="en-US" sz="1800" dirty="0">
                          <a:latin typeface="微軟正黑體" panose="020B0604030504040204" pitchFamily="34" charset="-120"/>
                          <a:ea typeface="微軟正黑體" panose="020B0604030504040204" pitchFamily="34" charset="-120"/>
                        </a:rPr>
                        <a:t> </a:t>
                      </a:r>
                      <a:r>
                        <a:rPr lang="en-US" altLang="zh-TW" sz="1800" dirty="0">
                          <a:latin typeface="微軟正黑體" panose="020B0604030504040204" pitchFamily="34" charset="-120"/>
                          <a:ea typeface="微軟正黑體" panose="020B0604030504040204" pitchFamily="34" charset="-120"/>
                        </a:rPr>
                        <a:t>(</a:t>
                      </a:r>
                      <a:r>
                        <a:rPr lang="en-US" altLang="zh-TW" sz="1800" dirty="0">
                          <a:latin typeface="微軟正黑體" panose="020B0604030504040204" pitchFamily="34" charset="-120"/>
                          <a:ea typeface="微軟正黑體" panose="020B0604030504040204" pitchFamily="34" charset="-120"/>
                          <a:hlinkClick r:id="rId3"/>
                        </a:rPr>
                        <a:t>1</a:t>
                      </a:r>
                      <a:r>
                        <a:rPr lang="en-US" altLang="zh-TW" sz="1800" dirty="0">
                          <a:latin typeface="微軟正黑體" panose="020B0604030504040204" pitchFamily="34" charset="-120"/>
                          <a:ea typeface="微軟正黑體" panose="020B0604030504040204" pitchFamily="34" charset="-120"/>
                        </a:rPr>
                        <a:t>)</a:t>
                      </a:r>
                      <a:endParaRPr lang="zh-TW" altLang="en-US" sz="1800" dirty="0">
                        <a:solidFill>
                          <a:srgbClr val="FF0000"/>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zh-TW" altLang="en-US" sz="1800" dirty="0">
                          <a:solidFill>
                            <a:srgbClr val="FF0000"/>
                          </a:solidFill>
                          <a:latin typeface="微軟正黑體" panose="020B0604030504040204" pitchFamily="34" charset="-120"/>
                          <a:ea typeface="微軟正黑體" panose="020B0604030504040204" pitchFamily="34" charset="-120"/>
                        </a:rPr>
                        <a:t>來自專家在國際醫學期刊，</a:t>
                      </a:r>
                      <a:r>
                        <a:rPr kumimoji="0" lang="zh-TW" altLang="en-US" sz="1800" b="0" i="0" u="none" strike="noStrike" kern="120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mn-cs"/>
                        </a:rPr>
                        <a:t>可信性較高</a:t>
                      </a:r>
                      <a:endParaRPr lang="zh-TW" altLang="en-US" sz="1800" dirty="0">
                        <a:solidFill>
                          <a:srgbClr val="FF0000"/>
                        </a:solidFill>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1491953498"/>
                  </a:ext>
                </a:extLst>
              </a:tr>
              <a:tr h="1040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微軟正黑體" panose="020B0604030504040204" pitchFamily="34" charset="-120"/>
                          <a:ea typeface="微軟正黑體" panose="020B0604030504040204" pitchFamily="34" charset="-120"/>
                        </a:rPr>
                        <a:t>資訊有什麼依據？</a:t>
                      </a:r>
                      <a:endParaRPr lang="en-US" altLang="zh-TW" sz="18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800" dirty="0">
                          <a:latin typeface="微軟正黑體" panose="020B0604030504040204" pitchFamily="34" charset="-120"/>
                          <a:ea typeface="微軟正黑體" panose="020B0604030504040204" pitchFamily="34" charset="-120"/>
                        </a:rPr>
                        <a:t>研究發現：</a:t>
                      </a:r>
                      <a:r>
                        <a:rPr lang="en-US" altLang="zh-TW" sz="1800" dirty="0">
                          <a:latin typeface="微軟正黑體" panose="020B0604030504040204" pitchFamily="34" charset="-120"/>
                          <a:ea typeface="微軟正黑體" panose="020B0604030504040204" pitchFamily="34" charset="-120"/>
                        </a:rPr>
                        <a:t>2019</a:t>
                      </a:r>
                      <a:r>
                        <a:rPr lang="zh-TW" altLang="en-US" sz="1800" dirty="0">
                          <a:latin typeface="微軟正黑體" panose="020B0604030504040204" pitchFamily="34" charset="-120"/>
                          <a:ea typeface="微軟正黑體" panose="020B0604030504040204" pitchFamily="34" charset="-120"/>
                        </a:rPr>
                        <a:t>冠狀病毒，能感染蝙蝠和人類的腸道細胞。團隊製造首個中華菊頭蝙蝠的腸道類器官，發現病毒可以感染蝙蝠腸道類器官的細胞，並可持續複製病毒。根據基因分析，病毒與已經在菊頭蝙蝠找到的沙士類冠狀病毒非常相似，研究結果支持</a:t>
                      </a:r>
                      <a:r>
                        <a:rPr lang="en-US" altLang="zh-TW" sz="1800" dirty="0">
                          <a:latin typeface="微軟正黑體" panose="020B0604030504040204" pitchFamily="34" charset="-120"/>
                          <a:ea typeface="微軟正黑體" panose="020B0604030504040204" pitchFamily="34" charset="-120"/>
                        </a:rPr>
                        <a:t>2019</a:t>
                      </a:r>
                      <a:r>
                        <a:rPr lang="zh-TW" altLang="en-US" sz="1800" dirty="0">
                          <a:latin typeface="微軟正黑體" panose="020B0604030504040204" pitchFamily="34" charset="-120"/>
                          <a:ea typeface="微軟正黑體" panose="020B0604030504040204" pitchFamily="34" charset="-120"/>
                        </a:rPr>
                        <a:t>冠狀病毒可能源自蝙蝠的說法。</a:t>
                      </a:r>
                      <a:endParaRPr lang="en-US" altLang="zh-TW" sz="18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800" dirty="0">
                          <a:solidFill>
                            <a:srgbClr val="FF0000"/>
                          </a:solidFill>
                          <a:latin typeface="微軟正黑體" panose="020B0604030504040204" pitchFamily="34" charset="-120"/>
                          <a:ea typeface="微軟正黑體" panose="020B0604030504040204" pitchFamily="34" charset="-120"/>
                        </a:rPr>
                        <a:t>基於科學實驗和實驗變量的因果關係</a:t>
                      </a:r>
                      <a:endParaRPr lang="en-US" altLang="zh-TW" sz="1800" dirty="0">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2495541711"/>
                  </a:ext>
                </a:extLst>
              </a:tr>
              <a:tr h="8458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微軟正黑體" panose="020B0604030504040204" pitchFamily="34" charset="-120"/>
                          <a:ea typeface="微軟正黑體" panose="020B0604030504040204" pitchFamily="34" charset="-120"/>
                        </a:rPr>
                        <a:t>專家意見：</a:t>
                      </a:r>
                      <a:endParaRPr lang="en-US" altLang="zh-TW" sz="18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r>
                        <a:rPr lang="zh-TW" altLang="en-US" sz="1800" b="0" i="0" kern="1200" dirty="0">
                          <a:solidFill>
                            <a:schemeClr val="tx1"/>
                          </a:solidFill>
                          <a:effectLst/>
                          <a:latin typeface="微軟正黑體" panose="020B0604030504040204" pitchFamily="34" charset="-120"/>
                          <a:ea typeface="微軟正黑體" panose="020B0604030504040204" pitchFamily="34" charset="-120"/>
                          <a:cs typeface="+mn-cs"/>
                        </a:rPr>
                        <a:t>世界衛生組織 </a:t>
                      </a:r>
                      <a:r>
                        <a:rPr lang="en-US" altLang="zh-TW" sz="1800" b="0" i="0" kern="1200" dirty="0">
                          <a:solidFill>
                            <a:schemeClr val="tx1"/>
                          </a:solidFill>
                          <a:effectLst/>
                          <a:latin typeface="微軟正黑體" panose="020B0604030504040204" pitchFamily="34" charset="-120"/>
                          <a:ea typeface="微軟正黑體" panose="020B0604030504040204" pitchFamily="34" charset="-120"/>
                          <a:cs typeface="+mn-cs"/>
                        </a:rPr>
                        <a:t>(</a:t>
                      </a:r>
                      <a:r>
                        <a:rPr lang="en-US" altLang="zh-TW" sz="1800" b="0" i="0" kern="1200" dirty="0">
                          <a:solidFill>
                            <a:schemeClr val="tx1"/>
                          </a:solidFill>
                          <a:effectLst/>
                          <a:latin typeface="微軟正黑體" panose="020B0604030504040204" pitchFamily="34" charset="-120"/>
                          <a:ea typeface="微軟正黑體" panose="020B0604030504040204" pitchFamily="34" charset="-120"/>
                          <a:cs typeface="+mn-cs"/>
                          <a:hlinkClick r:id="rId4"/>
                        </a:rPr>
                        <a:t>2</a:t>
                      </a:r>
                      <a:r>
                        <a:rPr lang="en-US" altLang="zh-TW" sz="1800" b="0" i="0" kern="1200" dirty="0">
                          <a:solidFill>
                            <a:schemeClr val="tx1"/>
                          </a:solidFill>
                          <a:effectLst/>
                          <a:latin typeface="微軟正黑體" panose="020B0604030504040204" pitchFamily="34" charset="-120"/>
                          <a:ea typeface="微軟正黑體" panose="020B0604030504040204" pitchFamily="34" charset="-120"/>
                          <a:cs typeface="+mn-cs"/>
                        </a:rPr>
                        <a:t>) </a:t>
                      </a:r>
                      <a:r>
                        <a:rPr lang="zh-TW" altLang="en-US" sz="1800" b="0" i="0" kern="1200" dirty="0">
                          <a:solidFill>
                            <a:schemeClr val="tx1"/>
                          </a:solidFill>
                          <a:effectLst/>
                          <a:latin typeface="微軟正黑體" panose="020B0604030504040204" pitchFamily="34" charset="-120"/>
                          <a:ea typeface="微軟正黑體" panose="020B0604030504040204" pitchFamily="34" charset="-120"/>
                          <a:cs typeface="+mn-cs"/>
                        </a:rPr>
                        <a:t>：</a:t>
                      </a:r>
                      <a:r>
                        <a:rPr lang="zh-CN" altLang="en-US" sz="1800" b="0" i="0" kern="1200" dirty="0">
                          <a:solidFill>
                            <a:schemeClr val="tx1"/>
                          </a:solidFill>
                          <a:effectLst/>
                          <a:latin typeface="微軟正黑體" panose="020B0604030504040204" pitchFamily="34" charset="-120"/>
                          <a:ea typeface="微軟正黑體" panose="020B0604030504040204" pitchFamily="34" charset="-120"/>
                          <a:cs typeface="+mn-cs"/>
                        </a:rPr>
                        <a:t>這類病毒的大多數都起源於動物。 </a:t>
                      </a:r>
                      <a:r>
                        <a:rPr lang="en-US" altLang="zh-HK" sz="1800" b="0" i="0" kern="1200" dirty="0">
                          <a:solidFill>
                            <a:schemeClr val="tx1"/>
                          </a:solidFill>
                          <a:effectLst/>
                          <a:latin typeface="微軟正黑體" panose="020B0604030504040204" pitchFamily="34" charset="-120"/>
                          <a:ea typeface="微軟正黑體" panose="020B0604030504040204" pitchFamily="34" charset="-120"/>
                          <a:cs typeface="+mn-cs"/>
                        </a:rPr>
                        <a:t>2019</a:t>
                      </a:r>
                      <a:r>
                        <a:rPr lang="zh-HK" altLang="en-US" sz="1800" b="0" i="0" kern="1200" dirty="0">
                          <a:solidFill>
                            <a:schemeClr val="tx1"/>
                          </a:solidFill>
                          <a:effectLst/>
                          <a:latin typeface="微軟正黑體" panose="020B0604030504040204" pitchFamily="34" charset="-120"/>
                          <a:ea typeface="微軟正黑體" panose="020B0604030504040204" pitchFamily="34" charset="-120"/>
                          <a:cs typeface="+mn-cs"/>
                        </a:rPr>
                        <a:t>冠狀病毒</a:t>
                      </a:r>
                      <a:r>
                        <a:rPr lang="zh-CN" altLang="en-US" sz="1800" b="0" i="0" kern="1200" dirty="0">
                          <a:solidFill>
                            <a:schemeClr val="tx1"/>
                          </a:solidFill>
                          <a:effectLst/>
                          <a:latin typeface="微軟正黑體" panose="020B0604030504040204" pitchFamily="34" charset="-120"/>
                          <a:ea typeface="微軟正黑體" panose="020B0604030504040204" pitchFamily="34" charset="-120"/>
                          <a:cs typeface="+mn-cs"/>
                        </a:rPr>
                        <a:t>病毒是一種新的人類病毒。 尚未確認</a:t>
                      </a:r>
                      <a:r>
                        <a:rPr lang="en-US" altLang="zh-CN" sz="1800" b="0" i="0" kern="1200" dirty="0">
                          <a:solidFill>
                            <a:schemeClr val="tx1"/>
                          </a:solidFill>
                          <a:effectLst/>
                          <a:latin typeface="微軟正黑體" panose="020B0604030504040204" pitchFamily="34" charset="-120"/>
                          <a:ea typeface="微軟正黑體" panose="020B0604030504040204" pitchFamily="34" charset="-120"/>
                          <a:cs typeface="+mn-cs"/>
                        </a:rPr>
                        <a:t>2019</a:t>
                      </a:r>
                      <a:r>
                        <a:rPr lang="zh-CN" altLang="en-US" sz="1800" b="0" i="0" kern="1200" dirty="0">
                          <a:solidFill>
                            <a:schemeClr val="tx1"/>
                          </a:solidFill>
                          <a:effectLst/>
                          <a:latin typeface="微軟正黑體" panose="020B0604030504040204" pitchFamily="34" charset="-120"/>
                          <a:ea typeface="微軟正黑體" panose="020B0604030504040204" pitchFamily="34" charset="-120"/>
                          <a:cs typeface="+mn-cs"/>
                        </a:rPr>
                        <a:t>冠狀病毒的可能動物來源</a:t>
                      </a:r>
                      <a:r>
                        <a:rPr lang="en-US" altLang="zh-CN" sz="1800" b="0" i="0" kern="1200" dirty="0">
                          <a:solidFill>
                            <a:schemeClr val="tx1"/>
                          </a:solidFill>
                          <a:effectLst/>
                          <a:latin typeface="微軟正黑體" panose="020B0604030504040204" pitchFamily="34" charset="-120"/>
                          <a:ea typeface="微軟正黑體" panose="020B0604030504040204" pitchFamily="34" charset="-120"/>
                          <a:cs typeface="+mn-cs"/>
                        </a:rPr>
                        <a:t>,</a:t>
                      </a:r>
                      <a:r>
                        <a:rPr lang="zh-CN" altLang="en-US" sz="1800" b="0" i="0" kern="1200" dirty="0">
                          <a:solidFill>
                            <a:schemeClr val="tx1"/>
                          </a:solidFill>
                          <a:effectLst/>
                          <a:latin typeface="微軟正黑體" panose="020B0604030504040204" pitchFamily="34" charset="-120"/>
                          <a:ea typeface="微軟正黑體" panose="020B0604030504040204" pitchFamily="34" charset="-120"/>
                          <a:cs typeface="+mn-cs"/>
                        </a:rPr>
                        <a:t>但正在開展研究。</a:t>
                      </a:r>
                      <a:endParaRPr lang="en-US" altLang="zh-TW" sz="18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0" lvl="2" indent="0">
                        <a:lnSpc>
                          <a:spcPct val="100000"/>
                        </a:lnSpc>
                        <a:spcBef>
                          <a:spcPts val="1000"/>
                        </a:spcBef>
                      </a:pPr>
                      <a:r>
                        <a:rPr lang="zh-TW" altLang="en-US" sz="1800" dirty="0">
                          <a:solidFill>
                            <a:srgbClr val="FF0000"/>
                          </a:solidFill>
                          <a:latin typeface="微軟正黑體" panose="020B0604030504040204" pitchFamily="34" charset="-120"/>
                          <a:ea typeface="微軟正黑體" panose="020B0604030504040204" pitchFamily="34" charset="-120"/>
                        </a:rPr>
                        <a:t>國際衞生組織的發佈</a:t>
                      </a:r>
                    </a:p>
                  </a:txBody>
                  <a:tcPr marL="68580" marR="68580" marT="34290" marB="34290"/>
                </a:tc>
                <a:extLst>
                  <a:ext uri="{0D108BD9-81ED-4DB2-BD59-A6C34878D82A}">
                    <a16:rowId xmlns:a16="http://schemas.microsoft.com/office/drawing/2014/main" val="576546210"/>
                  </a:ext>
                </a:extLst>
              </a:tr>
              <a:tr h="11425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微軟正黑體" panose="020B0604030504040204" pitchFamily="34" charset="-120"/>
                          <a:ea typeface="微軟正黑體" panose="020B0604030504040204" pitchFamily="34" charset="-120"/>
                        </a:rPr>
                        <a:t>健康管理與社會關懷科相關知識</a:t>
                      </a:r>
                      <a:endParaRPr lang="en-US" altLang="zh-TW" sz="1800" dirty="0">
                        <a:latin typeface="微軟正黑體" panose="020B0604030504040204" pitchFamily="34" charset="-120"/>
                        <a:ea typeface="微軟正黑體" panose="020B0604030504040204" pitchFamily="34" charset="-120"/>
                      </a:endParaRPr>
                    </a:p>
                  </a:txBody>
                  <a:tcPr marL="68580" marR="68580" marT="34290" marB="34290"/>
                </a:tc>
                <a:tc gridSpan="2">
                  <a:txBody>
                    <a:bodyPr/>
                    <a:lstStyle/>
                    <a:p>
                      <a:r>
                        <a:rPr lang="zh-TW" altLang="en-US" sz="1800" dirty="0">
                          <a:latin typeface="微軟正黑體" panose="020B0604030504040204" pitchFamily="34" charset="-120"/>
                          <a:ea typeface="微軟正黑體" panose="020B0604030504040204" pitchFamily="34" charset="-120"/>
                        </a:rPr>
                        <a:t>課題：</a:t>
                      </a:r>
                      <a:r>
                        <a:rPr lang="zh-TW" altLang="en-US" sz="1800" dirty="0">
                          <a:latin typeface="微軟正黑體" panose="020B0604030504040204" pitchFamily="34" charset="-120"/>
                          <a:ea typeface="微軟正黑體" panose="020B0604030504040204" pitchFamily="34" charset="-120"/>
                          <a:hlinkClick r:id="rId5"/>
                        </a:rPr>
                        <a:t>傳染病</a:t>
                      </a:r>
                      <a:r>
                        <a:rPr lang="zh-TW" altLang="en-US" sz="1800" dirty="0">
                          <a:latin typeface="微軟正黑體" panose="020B0604030504040204" pitchFamily="34" charset="-120"/>
                          <a:ea typeface="微軟正黑體" panose="020B0604030504040204" pitchFamily="34" charset="-120"/>
                        </a:rPr>
                        <a:t> </a:t>
                      </a:r>
                      <a:endParaRPr lang="en-US" altLang="zh-TW" sz="18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800" baseline="0" dirty="0">
                          <a:latin typeface="微軟正黑體" panose="020B0604030504040204" pitchFamily="34" charset="-120"/>
                          <a:ea typeface="微軟正黑體" panose="020B0604030504040204" pitchFamily="34" charset="-120"/>
                        </a:rPr>
                        <a:t>「</a:t>
                      </a:r>
                      <a:r>
                        <a:rPr lang="zh-CN" altLang="en-US" sz="1800" b="1" baseline="0" dirty="0">
                          <a:solidFill>
                            <a:srgbClr val="7030A0"/>
                          </a:solidFill>
                          <a:latin typeface="微軟正黑體" panose="020B0604030504040204" pitchFamily="34" charset="-120"/>
                          <a:ea typeface="微軟正黑體" panose="020B0604030504040204" pitchFamily="34" charset="-120"/>
                        </a:rPr>
                        <a:t>人畜共患疾病</a:t>
                      </a:r>
                      <a:r>
                        <a:rPr lang="zh-TW" altLang="en-US" sz="1800" baseline="0" dirty="0">
                          <a:latin typeface="微軟正黑體" panose="020B0604030504040204" pitchFamily="34" charset="-120"/>
                          <a:ea typeface="微軟正黑體" panose="020B0604030504040204" pitchFamily="34" charset="-120"/>
                        </a:rPr>
                        <a:t>」</a:t>
                      </a:r>
                      <a:r>
                        <a:rPr lang="zh-CN" altLang="en-US" sz="1800" baseline="0" dirty="0">
                          <a:latin typeface="微軟正黑體" panose="020B0604030504040204" pitchFamily="34" charset="-120"/>
                          <a:ea typeface="微軟正黑體" panose="020B0604030504040204" pitchFamily="34" charset="-120"/>
                        </a:rPr>
                        <a:t>是指從脊椎動物自然傳播給人類的任何疾病或感染。</a:t>
                      </a:r>
                      <a:endParaRPr lang="en-US" altLang="zh-TW" sz="1800" dirty="0">
                        <a:latin typeface="微軟正黑體" panose="020B0604030504040204" pitchFamily="34" charset="-120"/>
                        <a:ea typeface="微軟正黑體" panose="020B0604030504040204" pitchFamily="34" charset="-120"/>
                      </a:endParaRPr>
                    </a:p>
                  </a:txBody>
                  <a:tcPr marL="68580" marR="68580" marT="34290" marB="34290"/>
                </a:tc>
                <a:tc hMerge="1">
                  <a:txBody>
                    <a:bodyPr/>
                    <a:lstStyle/>
                    <a:p>
                      <a:pPr marL="285750" indent="-285750">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501404386"/>
                  </a:ext>
                </a:extLst>
              </a:tr>
            </a:tbl>
          </a:graphicData>
        </a:graphic>
      </p:graphicFrame>
    </p:spTree>
    <p:extLst>
      <p:ext uri="{BB962C8B-B14F-4D97-AF65-F5344CB8AC3E}">
        <p14:creationId xmlns:p14="http://schemas.microsoft.com/office/powerpoint/2010/main" val="2451515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49851" y="431399"/>
            <a:ext cx="7886700" cy="483545"/>
          </a:xfrm>
        </p:spPr>
        <p:txBody>
          <a:bodyPr vert="horz" lIns="91440" tIns="45720" rIns="91440" bIns="45720" rtlCol="0" anchor="ctr">
            <a:normAutofit fontScale="90000"/>
          </a:bodyPr>
          <a:lstStyle/>
          <a:p>
            <a:r>
              <a:rPr lang="zh-TW" altLang="en-US" dirty="0">
                <a:latin typeface="微軟正黑體" panose="020B0604030504040204" pitchFamily="34" charset="-120"/>
                <a:ea typeface="微軟正黑體" panose="020B0604030504040204" pitchFamily="34" charset="-120"/>
              </a:rPr>
              <a:t>例子</a:t>
            </a:r>
            <a:r>
              <a:rPr lang="en-US" altLang="zh-TW" dirty="0">
                <a:latin typeface="微軟正黑體" panose="020B0604030504040204" pitchFamily="34" charset="-120"/>
                <a:ea typeface="微軟正黑體" panose="020B0604030504040204" pitchFamily="34" charset="-120"/>
              </a:rPr>
              <a:t>(4)</a:t>
            </a:r>
            <a:r>
              <a:rPr lang="zh-TW" altLang="en-US" dirty="0">
                <a:latin typeface="微軟正黑體" panose="020B0604030504040204" pitchFamily="34" charset="-120"/>
                <a:ea typeface="微軟正黑體" panose="020B0604030504040204" pitchFamily="34" charset="-120"/>
              </a:rPr>
              <a:t>：為何要保持社交距離？</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277103206"/>
              </p:ext>
            </p:extLst>
          </p:nvPr>
        </p:nvGraphicFramePr>
        <p:xfrm>
          <a:off x="159351" y="1088696"/>
          <a:ext cx="8876919" cy="5075271"/>
        </p:xfrm>
        <a:graphic>
          <a:graphicData uri="http://schemas.openxmlformats.org/drawingml/2006/table">
            <a:tbl>
              <a:tblPr firstRow="1" bandRow="1">
                <a:tableStyleId>{16D9F66E-5EB9-4882-86FB-DCBF35E3C3E4}</a:tableStyleId>
              </a:tblPr>
              <a:tblGrid>
                <a:gridCol w="1161859">
                  <a:extLst>
                    <a:ext uri="{9D8B030D-6E8A-4147-A177-3AD203B41FA5}">
                      <a16:colId xmlns:a16="http://schemas.microsoft.com/office/drawing/2014/main" val="222773490"/>
                    </a:ext>
                  </a:extLst>
                </a:gridCol>
                <a:gridCol w="5457324">
                  <a:extLst>
                    <a:ext uri="{9D8B030D-6E8A-4147-A177-3AD203B41FA5}">
                      <a16:colId xmlns:a16="http://schemas.microsoft.com/office/drawing/2014/main" val="3465009894"/>
                    </a:ext>
                  </a:extLst>
                </a:gridCol>
                <a:gridCol w="2257736">
                  <a:extLst>
                    <a:ext uri="{9D8B030D-6E8A-4147-A177-3AD203B41FA5}">
                      <a16:colId xmlns:a16="http://schemas.microsoft.com/office/drawing/2014/main" val="2175057558"/>
                    </a:ext>
                  </a:extLst>
                </a:gridCol>
              </a:tblGrid>
              <a:tr h="301254">
                <a:tc>
                  <a:txBody>
                    <a:bodyPr/>
                    <a:lstStyle/>
                    <a:p>
                      <a:r>
                        <a:rPr lang="zh-TW" altLang="en-US" sz="1600" dirty="0">
                          <a:latin typeface="微軟正黑體" panose="020B0604030504040204" pitchFamily="34" charset="-120"/>
                          <a:ea typeface="微軟正黑體" panose="020B0604030504040204" pitchFamily="34" charset="-120"/>
                        </a:rPr>
                        <a:t>資訊</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社交距離有助減少病毒傳播</a:t>
                      </a: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600" u="sng" dirty="0">
                          <a:latin typeface="微軟正黑體" panose="020B0604030504040204" pitchFamily="34" charset="-120"/>
                          <a:ea typeface="微軟正黑體" panose="020B0604030504040204" pitchFamily="34" charset="-120"/>
                        </a:rPr>
                        <a:t>分析評鑑</a:t>
                      </a:r>
                    </a:p>
                  </a:txBody>
                  <a:tcPr marL="68580" marR="68580" marT="34290" marB="34290"/>
                </a:tc>
                <a:extLst>
                  <a:ext uri="{0D108BD9-81ED-4DB2-BD59-A6C34878D82A}">
                    <a16:rowId xmlns:a16="http://schemas.microsoft.com/office/drawing/2014/main" val="3537225849"/>
                  </a:ext>
                </a:extLst>
              </a:tr>
              <a:tr h="7715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資訊是從哪裡來的？</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28600" marR="0" lvl="1"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zh-TW" altLang="en-US" sz="1600" kern="1200" dirty="0">
                          <a:effectLst/>
                          <a:latin typeface="微軟正黑體" panose="020B0604030504040204" pitchFamily="34" charset="-120"/>
                          <a:ea typeface="微軟正黑體" panose="020B0604030504040204" pitchFamily="34" charset="-120"/>
                        </a:rPr>
                        <a:t>刊登於</a:t>
                      </a:r>
                      <a:r>
                        <a:rPr lang="en-US" altLang="zh-TW" sz="1600" kern="1200" dirty="0">
                          <a:effectLst/>
                          <a:latin typeface="微軟正黑體" panose="020B0604030504040204" pitchFamily="34" charset="-120"/>
                          <a:ea typeface="微軟正黑體" panose="020B0604030504040204" pitchFamily="34" charset="-120"/>
                        </a:rPr>
                        <a:t>《</a:t>
                      </a:r>
                      <a:r>
                        <a:rPr lang="zh-TW" altLang="en-US" sz="1600" kern="1200" dirty="0">
                          <a:effectLst/>
                          <a:latin typeface="微軟正黑體" panose="020B0604030504040204" pitchFamily="34" charset="-120"/>
                          <a:ea typeface="微軟正黑體" panose="020B0604030504040204" pitchFamily="34" charset="-120"/>
                        </a:rPr>
                        <a:t>柳葉刀 </a:t>
                      </a:r>
                      <a:r>
                        <a:rPr lang="en-US" altLang="zh-TW" sz="1600" kern="1200" dirty="0">
                          <a:effectLst/>
                          <a:latin typeface="微軟正黑體" panose="020B0604030504040204" pitchFamily="34" charset="-120"/>
                          <a:ea typeface="微軟正黑體" panose="020B0604030504040204" pitchFamily="34" charset="-120"/>
                        </a:rPr>
                        <a:t>(</a:t>
                      </a:r>
                      <a:r>
                        <a:rPr lang="zh-TW" altLang="en-US" sz="1600" kern="1200" dirty="0">
                          <a:effectLst/>
                          <a:latin typeface="微軟正黑體" panose="020B0604030504040204" pitchFamily="34" charset="-120"/>
                          <a:ea typeface="微軟正黑體" panose="020B0604030504040204" pitchFamily="34" charset="-120"/>
                        </a:rPr>
                        <a:t>刺針</a:t>
                      </a:r>
                      <a:r>
                        <a:rPr lang="en-US" altLang="zh-TW" sz="1600" kern="1200" dirty="0">
                          <a:effectLst/>
                          <a:latin typeface="微軟正黑體" panose="020B0604030504040204" pitchFamily="34" charset="-120"/>
                          <a:ea typeface="微軟正黑體" panose="020B0604030504040204" pitchFamily="34" charset="-120"/>
                        </a:rPr>
                        <a:t>)》</a:t>
                      </a:r>
                      <a:r>
                        <a:rPr lang="zh-TW" altLang="en-US" sz="1600" kern="1200" dirty="0">
                          <a:effectLst/>
                          <a:latin typeface="微軟正黑體" panose="020B0604030504040204" pitchFamily="34" charset="-120"/>
                          <a:ea typeface="微軟正黑體" panose="020B0604030504040204" pitchFamily="34" charset="-120"/>
                        </a:rPr>
                        <a:t>。由科研人員、臨床醫生、流行病學家、患者、公共衛生專家組成的大型國際協作團隊共同完成的</a:t>
                      </a:r>
                      <a:r>
                        <a:rPr lang="zh-TW" altLang="en-US" sz="1600" dirty="0">
                          <a:latin typeface="微軟正黑體" panose="020B0604030504040204" pitchFamily="34" charset="-120"/>
                          <a:ea typeface="微軟正黑體" panose="020B0604030504040204" pitchFamily="34" charset="-120"/>
                        </a:rPr>
                        <a:t>研究 </a:t>
                      </a:r>
                      <a:r>
                        <a:rPr lang="en-US" altLang="zh-TW" sz="1600" dirty="0">
                          <a:latin typeface="微軟正黑體" panose="020B0604030504040204" pitchFamily="34" charset="-120"/>
                          <a:ea typeface="微軟正黑體" panose="020B0604030504040204" pitchFamily="34" charset="-120"/>
                        </a:rPr>
                        <a:t>(</a:t>
                      </a:r>
                      <a:r>
                        <a:rPr lang="en-US" altLang="zh-TW" sz="1600" dirty="0">
                          <a:latin typeface="微軟正黑體" panose="020B0604030504040204" pitchFamily="34" charset="-120"/>
                          <a:ea typeface="微軟正黑體" panose="020B0604030504040204" pitchFamily="34" charset="-120"/>
                          <a:hlinkClick r:id="rId3"/>
                        </a:rPr>
                        <a:t>1</a:t>
                      </a: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，由世界衛生組織委託並贊助進行。</a:t>
                      </a:r>
                      <a:endParaRPr kumimoji="0" lang="zh-TW" altLang="en-US" sz="1600" b="0" i="0" u="none" strike="noStrike" kern="120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mn-cs"/>
                      </a:endParaRPr>
                    </a:p>
                  </a:txBody>
                  <a:tcPr marL="68580" marR="68580" marT="34290" marB="34290"/>
                </a:tc>
                <a:tc>
                  <a:txBody>
                    <a:bodyPr/>
                    <a:lstStyle/>
                    <a:p>
                      <a:pPr marL="0" marR="0" lvl="1"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zh-TW" altLang="en-US" sz="1600" u="none" strike="noStrike" kern="120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rPr>
                        <a:t>參考具公信力專家或機構的建議，在國際醫學期刊的論文的發佈</a:t>
                      </a:r>
                      <a:endParaRPr kumimoji="0" lang="zh-TW" altLang="en-US" sz="1600" b="0" i="0" u="none" strike="noStrike" kern="120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491953498"/>
                  </a:ext>
                </a:extLst>
              </a:tr>
              <a:tr h="17120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資訊有什麼依據？</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28600" marR="0" lvl="1"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zh-TW" altLang="en-US" sz="1600" dirty="0">
                          <a:latin typeface="微軟正黑體" panose="020B0604030504040204" pitchFamily="34" charset="-120"/>
                          <a:ea typeface="微軟正黑體" panose="020B0604030504040204" pitchFamily="34" charset="-120"/>
                        </a:rPr>
                        <a:t>對</a:t>
                      </a:r>
                      <a:r>
                        <a:rPr lang="en-US" altLang="zh-TW" sz="1600" dirty="0">
                          <a:latin typeface="微軟正黑體" panose="020B0604030504040204" pitchFamily="34" charset="-120"/>
                          <a:ea typeface="微軟正黑體" panose="020B0604030504040204" pitchFamily="34" charset="-120"/>
                        </a:rPr>
                        <a:t>172</a:t>
                      </a:r>
                      <a:r>
                        <a:rPr lang="zh-TW" altLang="en-US" sz="1600" dirty="0">
                          <a:latin typeface="微軟正黑體" panose="020B0604030504040204" pitchFamily="34" charset="-120"/>
                          <a:ea typeface="微軟正黑體" panose="020B0604030504040204" pitchFamily="34" charset="-120"/>
                        </a:rPr>
                        <a:t>項觀察性研究作系統評價，直接比較分析針對</a:t>
                      </a:r>
                      <a:r>
                        <a:rPr lang="en-US" altLang="zh-TW" sz="1600" dirty="0">
                          <a:latin typeface="微軟正黑體" panose="020B0604030504040204" pitchFamily="34" charset="-120"/>
                          <a:ea typeface="微軟正黑體" panose="020B0604030504040204" pitchFamily="34" charset="-120"/>
                        </a:rPr>
                        <a:t>2019</a:t>
                      </a:r>
                      <a:r>
                        <a:rPr lang="zh-TW" altLang="en-US" sz="1600" dirty="0">
                          <a:latin typeface="微軟正黑體" panose="020B0604030504040204" pitchFamily="34" charset="-120"/>
                          <a:ea typeface="微軟正黑體" panose="020B0604030504040204" pitchFamily="34" charset="-120"/>
                        </a:rPr>
                        <a:t>冠狀病毒病（</a:t>
                      </a:r>
                      <a:r>
                        <a:rPr lang="en-US" altLang="zh-TW" sz="1600" dirty="0">
                          <a:latin typeface="微軟正黑體" panose="020B0604030504040204" pitchFamily="34" charset="-120"/>
                          <a:ea typeface="微軟正黑體" panose="020B0604030504040204" pitchFamily="34" charset="-120"/>
                        </a:rPr>
                        <a:t>6674</a:t>
                      </a:r>
                      <a:r>
                        <a:rPr lang="zh-TW" altLang="en-US" sz="1600" dirty="0">
                          <a:latin typeface="微軟正黑體" panose="020B0604030504040204" pitchFamily="34" charset="-120"/>
                          <a:ea typeface="微軟正黑體" panose="020B0604030504040204" pitchFamily="34" charset="-120"/>
                        </a:rPr>
                        <a:t>人）及嚴重急性呼吸道症候群及中東呼吸綜合症（共</a:t>
                      </a:r>
                      <a:r>
                        <a:rPr lang="en-US" altLang="zh-TW" sz="1600" dirty="0">
                          <a:latin typeface="微軟正黑體" panose="020B0604030504040204" pitchFamily="34" charset="-120"/>
                          <a:ea typeface="微軟正黑體" panose="020B0604030504040204" pitchFamily="34" charset="-120"/>
                        </a:rPr>
                        <a:t>2</a:t>
                      </a:r>
                      <a:r>
                        <a:rPr lang="en-US" altLang="zh-HK" sz="1600" dirty="0">
                          <a:latin typeface="微軟正黑體" panose="020B0604030504040204" pitchFamily="34" charset="-120"/>
                          <a:ea typeface="微軟正黑體" panose="020B0604030504040204" pitchFamily="34" charset="-120"/>
                        </a:rPr>
                        <a:t>5697</a:t>
                      </a:r>
                      <a:r>
                        <a:rPr lang="zh-TW" altLang="en-US" sz="1600" dirty="0">
                          <a:latin typeface="微軟正黑體" panose="020B0604030504040204" pitchFamily="34" charset="-120"/>
                          <a:ea typeface="微軟正黑體" panose="020B0604030504040204" pitchFamily="34" charset="-120"/>
                        </a:rPr>
                        <a:t>人）的研究。</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600" dirty="0">
                          <a:latin typeface="微軟正黑體" panose="020B0604030504040204" pitchFamily="34" charset="-120"/>
                          <a:ea typeface="微軟正黑體" panose="020B0604030504040204" pitchFamily="34" charset="-120"/>
                        </a:rPr>
                        <a:t>研究發現，當人與感染者接觸時，他們被感染的風險從相距不到一米的</a:t>
                      </a:r>
                      <a:r>
                        <a:rPr lang="en-US" altLang="zh-TW" sz="1600" dirty="0">
                          <a:latin typeface="微軟正黑體" panose="020B0604030504040204" pitchFamily="34" charset="-120"/>
                          <a:ea typeface="微軟正黑體" panose="020B0604030504040204" pitchFamily="34" charset="-120"/>
                        </a:rPr>
                        <a:t>12.8%</a:t>
                      </a:r>
                      <a:r>
                        <a:rPr lang="zh-TW" altLang="en-US" sz="1600" dirty="0">
                          <a:latin typeface="微軟正黑體" panose="020B0604030504040204" pitchFamily="34" charset="-120"/>
                          <a:ea typeface="微軟正黑體" panose="020B0604030504040204" pitchFamily="34" charset="-120"/>
                        </a:rPr>
                        <a:t>降低到相距至少一米的</a:t>
                      </a:r>
                      <a:r>
                        <a:rPr lang="en-US" altLang="zh-TW" sz="1600" dirty="0">
                          <a:latin typeface="微軟正黑體" panose="020B0604030504040204" pitchFamily="34" charset="-120"/>
                          <a:ea typeface="微軟正黑體" panose="020B0604030504040204" pitchFamily="34" charset="-120"/>
                        </a:rPr>
                        <a:t>2.6%</a:t>
                      </a:r>
                      <a:r>
                        <a:rPr lang="zh-TW" altLang="en-US" sz="1600" dirty="0">
                          <a:latin typeface="微軟正黑體" panose="020B0604030504040204" pitchFamily="34" charset="-120"/>
                          <a:ea typeface="微軟正黑體" panose="020B0604030504040204" pitchFamily="34" charset="-120"/>
                        </a:rPr>
                        <a:t>。當增加到</a:t>
                      </a:r>
                      <a:r>
                        <a:rPr lang="en-US" altLang="zh-TW" sz="1600" dirty="0">
                          <a:latin typeface="微軟正黑體" panose="020B0604030504040204" pitchFamily="34" charset="-120"/>
                          <a:ea typeface="微軟正黑體" panose="020B0604030504040204" pitchFamily="34" charset="-120"/>
                        </a:rPr>
                        <a:t>2</a:t>
                      </a:r>
                      <a:r>
                        <a:rPr lang="zh-TW" altLang="en-US" sz="1600" dirty="0">
                          <a:latin typeface="微軟正黑體" panose="020B0604030504040204" pitchFamily="34" charset="-120"/>
                          <a:ea typeface="微軟正黑體" panose="020B0604030504040204" pitchFamily="34" charset="-120"/>
                        </a:rPr>
                        <a:t>米時，風險減小到</a:t>
                      </a:r>
                      <a:r>
                        <a:rPr lang="en-US" altLang="zh-TW" sz="1600" dirty="0">
                          <a:latin typeface="微軟正黑體" panose="020B0604030504040204" pitchFamily="34" charset="-120"/>
                          <a:ea typeface="微軟正黑體" panose="020B0604030504040204" pitchFamily="34" charset="-120"/>
                        </a:rPr>
                        <a:t>1.3%</a:t>
                      </a:r>
                      <a:r>
                        <a:rPr lang="zh-TW" altLang="en-US" sz="1600" dirty="0">
                          <a:latin typeface="微軟正黑體" panose="020B0604030504040204" pitchFamily="34" charset="-120"/>
                          <a:ea typeface="微軟正黑體" panose="020B0604030504040204" pitchFamily="34" charset="-120"/>
                        </a:rPr>
                        <a:t>。每隔一米，風險降低一半。</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zh-TW" altLang="en-US" sz="1600" u="none" strike="noStrike" kern="120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rPr>
                        <a:t>有多個具公信力的來源都報導了相同的內容，內容較可能屬實</a:t>
                      </a:r>
                      <a:endParaRPr lang="zh-TW" altLang="en-US" sz="1600" dirty="0">
                        <a:solidFill>
                          <a:srgbClr val="FF0000"/>
                        </a:solidFill>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2495541711"/>
                  </a:ext>
                </a:extLst>
              </a:tr>
              <a:tr h="12417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專家建議：</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r>
                        <a:rPr lang="zh-TW" altLang="en-US" sz="1600" dirty="0">
                          <a:latin typeface="微軟正黑體" panose="020B0604030504040204" pitchFamily="34" charset="-120"/>
                          <a:ea typeface="微軟正黑體" panose="020B0604030504040204" pitchFamily="34" charset="-120"/>
                        </a:rPr>
                        <a:t>世界衛生組織  </a:t>
                      </a:r>
                      <a:r>
                        <a:rPr lang="en-US" altLang="zh-TW" sz="1600" dirty="0">
                          <a:latin typeface="微軟正黑體" panose="020B0604030504040204" pitchFamily="34" charset="-120"/>
                          <a:ea typeface="微軟正黑體" panose="020B0604030504040204" pitchFamily="34" charset="-120"/>
                        </a:rPr>
                        <a:t>(</a:t>
                      </a:r>
                      <a:r>
                        <a:rPr lang="en-US" altLang="zh-TW" sz="1600" dirty="0">
                          <a:latin typeface="微軟正黑體" panose="020B0604030504040204" pitchFamily="34" charset="-120"/>
                          <a:ea typeface="微軟正黑體" panose="020B0604030504040204" pitchFamily="34" charset="-120"/>
                          <a:hlinkClick r:id="rId4"/>
                        </a:rPr>
                        <a:t>2</a:t>
                      </a:r>
                      <a:r>
                        <a:rPr lang="en-US" altLang="zh-TW" sz="1600" dirty="0">
                          <a:latin typeface="微軟正黑體" panose="020B0604030504040204" pitchFamily="34" charset="-120"/>
                          <a:ea typeface="微軟正黑體" panose="020B0604030504040204" pitchFamily="34" charset="-120"/>
                        </a:rPr>
                        <a:t>) - 2019</a:t>
                      </a:r>
                      <a:r>
                        <a:rPr lang="zh-TW" altLang="en-US" sz="1600" dirty="0">
                          <a:latin typeface="微軟正黑體" panose="020B0604030504040204" pitchFamily="34" charset="-120"/>
                          <a:ea typeface="微軟正黑體" panose="020B0604030504040204" pitchFamily="34" charset="-120"/>
                        </a:rPr>
                        <a:t>冠狀病毒病主要通過患者咳嗽、打噴嚏或說話時從鼻或口噴出的飛沫在人與人之間傳播。這些飛沫相對較重，不會移動很遠，很快便落在地上。如果人們吸入感染者噴出的飛沫，就可能感染</a:t>
                      </a:r>
                      <a:r>
                        <a:rPr lang="en-US" altLang="zh-TW" sz="1600" dirty="0">
                          <a:latin typeface="微軟正黑體" panose="020B0604030504040204" pitchFamily="34" charset="-120"/>
                          <a:ea typeface="微軟正黑體" panose="020B0604030504040204" pitchFamily="34" charset="-120"/>
                        </a:rPr>
                        <a:t>COVID-19</a:t>
                      </a:r>
                      <a:r>
                        <a:rPr lang="zh-TW" altLang="en-US" sz="1600" dirty="0">
                          <a:latin typeface="微軟正黑體" panose="020B0604030504040204" pitchFamily="34" charset="-120"/>
                          <a:ea typeface="微軟正黑體" panose="020B0604030504040204" pitchFamily="34" charset="-120"/>
                        </a:rPr>
                        <a:t>。這就是為何要與他人保持至少</a:t>
                      </a:r>
                      <a:r>
                        <a:rPr lang="en-US" altLang="zh-TW" sz="1600" dirty="0">
                          <a:latin typeface="微軟正黑體" panose="020B0604030504040204" pitchFamily="34" charset="-120"/>
                          <a:ea typeface="微軟正黑體" panose="020B0604030504040204" pitchFamily="34" charset="-120"/>
                        </a:rPr>
                        <a:t>1</a:t>
                      </a:r>
                      <a:r>
                        <a:rPr lang="zh-TW" altLang="en-US" sz="1600" dirty="0">
                          <a:latin typeface="微軟正黑體" panose="020B0604030504040204" pitchFamily="34" charset="-120"/>
                          <a:ea typeface="微軟正黑體" panose="020B0604030504040204" pitchFamily="34" charset="-120"/>
                        </a:rPr>
                        <a:t>米的距離。</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zh-TW" altLang="en-US" sz="1600" u="none" strike="noStrike" kern="1200" cap="none" spc="0" normalizeH="0" baseline="0" dirty="0">
                          <a:ln>
                            <a:noFill/>
                          </a:ln>
                          <a:solidFill>
                            <a:srgbClr val="FF0000"/>
                          </a:solidFill>
                          <a:effectLst/>
                          <a:uLnTx/>
                          <a:uFillTx/>
                          <a:latin typeface="微軟正黑體" panose="020B0604030504040204" pitchFamily="34" charset="-120"/>
                          <a:ea typeface="微軟正黑體" panose="020B0604030504040204" pitchFamily="34" charset="-120"/>
                          <a:cs typeface="+mn-cs"/>
                        </a:rPr>
                        <a:t>國際衞生組織的發佈</a:t>
                      </a:r>
                      <a:endParaRPr kumimoji="0" lang="en-US" altLang="zh-TW" sz="1600" u="none" strike="noStrike" kern="1200" cap="none" spc="0" normalizeH="0" baseline="0" dirty="0">
                        <a:ln>
                          <a:noFill/>
                        </a:ln>
                        <a:solidFill>
                          <a:srgbClr val="FF0000"/>
                        </a:solidFill>
                        <a:effectLst/>
                        <a:uLnTx/>
                        <a:uFillTx/>
                        <a:latin typeface="微軟正黑體" panose="020B0604030504040204" pitchFamily="34" charset="-120"/>
                        <a:ea typeface="微軟正黑體" panose="020B0604030504040204" pitchFamily="34" charset="-120"/>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zh-TW" altLang="en-US" sz="1600" dirty="0">
                        <a:solidFill>
                          <a:srgbClr val="FF0000"/>
                        </a:solidFill>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1283391884"/>
                  </a:ext>
                </a:extLst>
              </a:tr>
              <a:tr h="8995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健康管理與社會關懷科相關知識</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gridSpan="2">
                  <a:txBody>
                    <a:bodyPr/>
                    <a:lstStyle/>
                    <a:p>
                      <a:r>
                        <a:rPr lang="zh-TW" altLang="en-US" sz="1600" dirty="0">
                          <a:latin typeface="微軟正黑體" panose="020B0604030504040204" pitchFamily="34" charset="-120"/>
                          <a:ea typeface="微軟正黑體" panose="020B0604030504040204" pitchFamily="34" charset="-120"/>
                        </a:rPr>
                        <a:t>課題：</a:t>
                      </a:r>
                      <a:r>
                        <a:rPr lang="zh-TW" altLang="en-US" sz="1600" dirty="0">
                          <a:latin typeface="微軟正黑體" panose="020B0604030504040204" pitchFamily="34" charset="-120"/>
                          <a:ea typeface="微軟正黑體" panose="020B0604030504040204" pitchFamily="34" charset="-120"/>
                          <a:hlinkClick r:id="rId5"/>
                        </a:rPr>
                        <a:t>傳染病</a:t>
                      </a:r>
                      <a:r>
                        <a:rPr lang="zh-TW" altLang="en-US" sz="1600" dirty="0">
                          <a:latin typeface="微軟正黑體" panose="020B0604030504040204" pitchFamily="34" charset="-120"/>
                          <a:ea typeface="微軟正黑體" panose="020B0604030504040204" pitchFamily="34" charset="-120"/>
                        </a:rPr>
                        <a:t> </a:t>
                      </a:r>
                      <a:endParaRPr lang="en-US" altLang="zh-TW" sz="1600" dirty="0">
                        <a:latin typeface="微軟正黑體" panose="020B0604030504040204" pitchFamily="34" charset="-120"/>
                        <a:ea typeface="微軟正黑體" panose="020B0604030504040204" pitchFamily="34" charset="-120"/>
                      </a:endParaRPr>
                    </a:p>
                    <a:p>
                      <a:r>
                        <a:rPr lang="zh-TW" altLang="en-US" sz="1600" dirty="0">
                          <a:latin typeface="微軟正黑體" panose="020B0604030504040204" pitchFamily="34" charset="-120"/>
                          <a:ea typeface="微軟正黑體" panose="020B0604030504040204" pitchFamily="34" charset="-120"/>
                        </a:rPr>
                        <a:t>傳染病傳播途徑</a:t>
                      </a:r>
                      <a:r>
                        <a:rPr lang="zh-TW" altLang="en-US" sz="1600" baseline="0" dirty="0">
                          <a:latin typeface="微軟正黑體" panose="020B0604030504040204" pitchFamily="34" charset="-120"/>
                          <a:ea typeface="微軟正黑體" panose="020B0604030504040204" pitchFamily="34" charset="-120"/>
                        </a:rPr>
                        <a:t> </a:t>
                      </a:r>
                      <a:endParaRPr lang="en-US" altLang="zh-TW" sz="1600" baseline="0" dirty="0">
                        <a:latin typeface="微軟正黑體" panose="020B0604030504040204" pitchFamily="34" charset="-120"/>
                        <a:ea typeface="微軟正黑體" panose="020B0604030504040204" pitchFamily="34" charset="-120"/>
                      </a:endParaRPr>
                    </a:p>
                    <a:p>
                      <a:r>
                        <a:rPr lang="en-US" altLang="zh-TW" sz="1600" baseline="0" dirty="0">
                          <a:latin typeface="微軟正黑體" panose="020B0604030504040204" pitchFamily="34" charset="-120"/>
                          <a:ea typeface="微軟正黑體" panose="020B0604030504040204" pitchFamily="34" charset="-120"/>
                        </a:rPr>
                        <a:t>-</a:t>
                      </a:r>
                      <a:r>
                        <a:rPr lang="zh-TW" altLang="en-US" sz="1600" b="1" baseline="0" dirty="0">
                          <a:solidFill>
                            <a:srgbClr val="7030A0"/>
                          </a:solidFill>
                          <a:latin typeface="微軟正黑體" panose="020B0604030504040204" pitchFamily="34" charset="-120"/>
                          <a:ea typeface="微軟正黑體" panose="020B0604030504040204" pitchFamily="34" charset="-120"/>
                        </a:rPr>
                        <a:t>直接傳播</a:t>
                      </a:r>
                      <a:r>
                        <a:rPr lang="en-US" altLang="zh-TW" sz="1600" b="1" baseline="0" dirty="0">
                          <a:solidFill>
                            <a:srgbClr val="7030A0"/>
                          </a:solidFill>
                          <a:latin typeface="微軟正黑體" panose="020B0604030504040204" pitchFamily="34" charset="-120"/>
                          <a:ea typeface="微軟正黑體" panose="020B0604030504040204" pitchFamily="34" charset="-120"/>
                        </a:rPr>
                        <a:t> – 1)</a:t>
                      </a:r>
                      <a:r>
                        <a:rPr lang="zh-TW" altLang="en-US" sz="1600" b="1" dirty="0">
                          <a:solidFill>
                            <a:srgbClr val="7030A0"/>
                          </a:solidFill>
                          <a:latin typeface="微軟正黑體" panose="020B0604030504040204" pitchFamily="34" charset="-120"/>
                          <a:ea typeface="微軟正黑體" panose="020B0604030504040204" pitchFamily="34" charset="-120"/>
                        </a:rPr>
                        <a:t>直接接觸</a:t>
                      </a:r>
                      <a:r>
                        <a:rPr lang="en-US" altLang="zh-TW" sz="1600" b="1" dirty="0">
                          <a:solidFill>
                            <a:srgbClr val="7030A0"/>
                          </a:solidFill>
                          <a:latin typeface="微軟正黑體" panose="020B0604030504040204" pitchFamily="34" charset="-120"/>
                          <a:ea typeface="微軟正黑體" panose="020B0604030504040204" pitchFamily="34" charset="-120"/>
                        </a:rPr>
                        <a:t>; 2) </a:t>
                      </a:r>
                      <a:r>
                        <a:rPr lang="zh-TW" altLang="en-US" sz="1600" b="1" dirty="0">
                          <a:solidFill>
                            <a:srgbClr val="7030A0"/>
                          </a:solidFill>
                          <a:latin typeface="微軟正黑體" panose="020B0604030504040204" pitchFamily="34" charset="-120"/>
                          <a:ea typeface="微軟正黑體" panose="020B0604030504040204" pitchFamily="34" charset="-120"/>
                        </a:rPr>
                        <a:t>飛沫傳播</a:t>
                      </a:r>
                      <a:endParaRPr lang="en-US" altLang="zh-TW" sz="1600" b="1" dirty="0">
                        <a:solidFill>
                          <a:srgbClr val="7030A0"/>
                        </a:solidFill>
                        <a:latin typeface="微軟正黑體" panose="020B0604030504040204" pitchFamily="34" charset="-120"/>
                        <a:ea typeface="微軟正黑體" panose="020B0604030504040204" pitchFamily="34" charset="-120"/>
                      </a:endParaRPr>
                    </a:p>
                  </a:txBody>
                  <a:tcPr marL="68580" marR="68580" marT="34290" marB="34290"/>
                </a:tc>
                <a:tc hMerge="1">
                  <a:txBody>
                    <a:bodyPr/>
                    <a:lstStyle/>
                    <a:p>
                      <a:pPr marL="0" lvl="2" indent="0">
                        <a:lnSpc>
                          <a:spcPct val="100000"/>
                        </a:lnSpc>
                        <a:spcBef>
                          <a:spcPts val="1000"/>
                        </a:spcBef>
                        <a:buFont typeface="Arial" panose="020B0604020202020204" pitchFamily="34" charset="0"/>
                        <a:buNone/>
                      </a:pPr>
                      <a:endParaRPr lang="zh-TW" altLang="en-US" sz="1700" dirty="0">
                        <a:solidFill>
                          <a:srgbClr val="FF0000"/>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501404386"/>
                  </a:ext>
                </a:extLst>
              </a:tr>
            </a:tbl>
          </a:graphicData>
        </a:graphic>
      </p:graphicFrame>
    </p:spTree>
    <p:extLst>
      <p:ext uri="{BB962C8B-B14F-4D97-AF65-F5344CB8AC3E}">
        <p14:creationId xmlns:p14="http://schemas.microsoft.com/office/powerpoint/2010/main" val="2907645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5245" y="223248"/>
            <a:ext cx="8773511" cy="1282535"/>
          </a:xfrm>
        </p:spPr>
        <p:txBody>
          <a:bodyPr>
            <a:normAutofit fontScale="90000"/>
          </a:bodyPr>
          <a:lstStyle/>
          <a:p>
            <a:r>
              <a:rPr lang="zh-TW" altLang="en-US" dirty="0">
                <a:latin typeface="微軟正黑體" panose="020B0604030504040204" pitchFamily="34" charset="-120"/>
                <a:ea typeface="微軟正黑體" panose="020B0604030504040204" pitchFamily="34" charset="-120"/>
              </a:rPr>
              <a:t>例子</a:t>
            </a:r>
            <a:r>
              <a:rPr lang="en-US" altLang="zh-TW" dirty="0">
                <a:latin typeface="微軟正黑體" panose="020B0604030504040204" pitchFamily="34" charset="-120"/>
                <a:ea typeface="微軟正黑體" panose="020B0604030504040204" pitchFamily="34" charset="-120"/>
              </a:rPr>
              <a:t>(5)</a:t>
            </a:r>
            <a:r>
              <a:rPr lang="zh-TW" altLang="en-US" dirty="0">
                <a:latin typeface="微軟正黑體" panose="020B0604030504040204" pitchFamily="34" charset="-120"/>
                <a:ea typeface="微軟正黑體" panose="020B0604030504040204" pitchFamily="34" charset="-120"/>
              </a:rPr>
              <a:t>：注射肺炎鏈球菌針可預防</a:t>
            </a:r>
            <a:r>
              <a:rPr lang="en-US" altLang="zh-TW" dirty="0">
                <a:latin typeface="微軟正黑體" panose="020B0604030504040204" pitchFamily="34" charset="-120"/>
                <a:ea typeface="微軟正黑體" panose="020B0604030504040204" pitchFamily="34" charset="-120"/>
              </a:rPr>
              <a:t>2019</a:t>
            </a:r>
            <a:r>
              <a:rPr lang="zh-TW" altLang="en-US" dirty="0">
                <a:latin typeface="微軟正黑體" panose="020B0604030504040204" pitchFamily="34" charset="-120"/>
                <a:ea typeface="微軟正黑體" panose="020B0604030504040204" pitchFamily="34" charset="-120"/>
              </a:rPr>
              <a:t>冠狀病毒病嗎？</a:t>
            </a:r>
          </a:p>
        </p:txBody>
      </p:sp>
      <p:sp>
        <p:nvSpPr>
          <p:cNvPr id="3" name="內容版面配置區 2"/>
          <p:cNvSpPr>
            <a:spLocks noGrp="1"/>
          </p:cNvSpPr>
          <p:nvPr>
            <p:ph idx="1"/>
          </p:nvPr>
        </p:nvSpPr>
        <p:spPr/>
        <p:txBody>
          <a:bodyPr/>
          <a:lstStyle/>
          <a:p>
            <a:endParaRPr lang="zh-TW" altLang="en-US" dirty="0"/>
          </a:p>
        </p:txBody>
      </p:sp>
      <p:graphicFrame>
        <p:nvGraphicFramePr>
          <p:cNvPr id="4" name="內容版面配置區 3"/>
          <p:cNvGraphicFramePr>
            <a:graphicFrameLocks/>
          </p:cNvGraphicFramePr>
          <p:nvPr>
            <p:extLst>
              <p:ext uri="{D42A27DB-BD31-4B8C-83A1-F6EECF244321}">
                <p14:modId xmlns:p14="http://schemas.microsoft.com/office/powerpoint/2010/main" val="468535748"/>
              </p:ext>
            </p:extLst>
          </p:nvPr>
        </p:nvGraphicFramePr>
        <p:xfrm>
          <a:off x="185244" y="1710575"/>
          <a:ext cx="8773512" cy="4744271"/>
        </p:xfrm>
        <a:graphic>
          <a:graphicData uri="http://schemas.openxmlformats.org/drawingml/2006/table">
            <a:tbl>
              <a:tblPr firstRow="1" bandRow="1">
                <a:tableStyleId>{16D9F66E-5EB9-4882-86FB-DCBF35E3C3E4}</a:tableStyleId>
              </a:tblPr>
              <a:tblGrid>
                <a:gridCol w="1156859">
                  <a:extLst>
                    <a:ext uri="{9D8B030D-6E8A-4147-A177-3AD203B41FA5}">
                      <a16:colId xmlns:a16="http://schemas.microsoft.com/office/drawing/2014/main" val="222773490"/>
                    </a:ext>
                  </a:extLst>
                </a:gridCol>
                <a:gridCol w="6025348">
                  <a:extLst>
                    <a:ext uri="{9D8B030D-6E8A-4147-A177-3AD203B41FA5}">
                      <a16:colId xmlns:a16="http://schemas.microsoft.com/office/drawing/2014/main" val="3465009894"/>
                    </a:ext>
                  </a:extLst>
                </a:gridCol>
                <a:gridCol w="1591305">
                  <a:extLst>
                    <a:ext uri="{9D8B030D-6E8A-4147-A177-3AD203B41FA5}">
                      <a16:colId xmlns:a16="http://schemas.microsoft.com/office/drawing/2014/main" val="1765538752"/>
                    </a:ext>
                  </a:extLst>
                </a:gridCol>
              </a:tblGrid>
              <a:tr h="324671">
                <a:tc>
                  <a:txBody>
                    <a:bodyPr/>
                    <a:lstStyle/>
                    <a:p>
                      <a:r>
                        <a:rPr lang="zh-TW" altLang="en-US" sz="1600" dirty="0">
                          <a:latin typeface="微軟正黑體" panose="020B0604030504040204" pitchFamily="34" charset="-120"/>
                          <a:ea typeface="微軟正黑體" panose="020B0604030504040204" pitchFamily="34" charset="-120"/>
                        </a:rPr>
                        <a:t>資訊 </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b="0" i="0" kern="1200" dirty="0">
                          <a:solidFill>
                            <a:schemeClr val="dk1"/>
                          </a:solidFill>
                          <a:effectLst/>
                          <a:latin typeface="微軟正黑體" panose="020B0604030504040204" pitchFamily="34" charset="-120"/>
                          <a:ea typeface="微軟正黑體" panose="020B0604030504040204" pitchFamily="34" charset="-120"/>
                          <a:cs typeface="+mn-cs"/>
                        </a:rPr>
                        <a:t>注射肺炎鏈球菌針可預防</a:t>
                      </a:r>
                      <a:r>
                        <a:rPr lang="en-US" altLang="zh-TW" sz="1600" b="0" i="0" kern="1200" dirty="0">
                          <a:solidFill>
                            <a:schemeClr val="dk1"/>
                          </a:solidFill>
                          <a:effectLst/>
                          <a:latin typeface="微軟正黑體" panose="020B0604030504040204" pitchFamily="34" charset="-120"/>
                          <a:ea typeface="微軟正黑體" panose="020B0604030504040204" pitchFamily="34" charset="-120"/>
                          <a:cs typeface="+mn-cs"/>
                        </a:rPr>
                        <a:t>2019</a:t>
                      </a:r>
                      <a:r>
                        <a:rPr lang="zh-TW" altLang="en-US" sz="1600" b="0" i="0" kern="1200" dirty="0">
                          <a:solidFill>
                            <a:schemeClr val="dk1"/>
                          </a:solidFill>
                          <a:effectLst/>
                          <a:latin typeface="微軟正黑體" panose="020B0604030504040204" pitchFamily="34" charset="-120"/>
                          <a:ea typeface="微軟正黑體" panose="020B0604030504040204" pitchFamily="34" charset="-120"/>
                          <a:cs typeface="+mn-cs"/>
                        </a:rPr>
                        <a:t>冠狀病毒病</a:t>
                      </a:r>
                      <a:endParaRPr lang="zh-TW" altLang="en-US" sz="16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600" u="sng" dirty="0">
                          <a:latin typeface="微軟正黑體" panose="020B0604030504040204" pitchFamily="34" charset="-120"/>
                          <a:ea typeface="微軟正黑體" panose="020B0604030504040204" pitchFamily="34" charset="-120"/>
                        </a:rPr>
                        <a:t>分析評鑑</a:t>
                      </a:r>
                    </a:p>
                  </a:txBody>
                  <a:tcPr marL="68580" marR="68580" marT="34290" marB="34290"/>
                </a:tc>
                <a:extLst>
                  <a:ext uri="{0D108BD9-81ED-4DB2-BD59-A6C34878D82A}">
                    <a16:rowId xmlns:a16="http://schemas.microsoft.com/office/drawing/2014/main" val="3537225849"/>
                  </a:ext>
                </a:extLst>
              </a:tr>
              <a:tr h="480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資訊是從哪裡來的？</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r>
                        <a:rPr lang="zh-TW" altLang="en-US" sz="1600" dirty="0">
                          <a:latin typeface="微軟正黑體" panose="020B0604030504040204" pitchFamily="34" charset="-120"/>
                          <a:ea typeface="微軟正黑體" panose="020B0604030504040204" pitchFamily="34" charset="-120"/>
                        </a:rPr>
                        <a:t>網站某篇文章引述某醫生意見：注射肺炎鏈球菌疫苗，如果發病也有望降低重症致死風險。</a:t>
                      </a:r>
                    </a:p>
                  </a:txBody>
                  <a:tcPr marL="68580" marR="68580" marT="34290" marB="34290"/>
                </a:tc>
                <a:tc rowSpan="2">
                  <a:txBody>
                    <a:bodyPr/>
                    <a:lstStyle/>
                    <a:p>
                      <a:r>
                        <a:rPr lang="zh-TW" altLang="en-US" sz="1600" dirty="0">
                          <a:solidFill>
                            <a:srgbClr val="FF0000"/>
                          </a:solidFill>
                          <a:latin typeface="微軟正黑體" panose="020B0604030504040204" pitchFamily="34" charset="-120"/>
                          <a:ea typeface="微軟正黑體" panose="020B0604030504040204" pitchFamily="34" charset="-120"/>
                        </a:rPr>
                        <a:t>內容來自網站文章，但參考了專家的建議及相關學科知識</a:t>
                      </a:r>
                      <a:endParaRPr lang="zh-TW" altLang="en-US" sz="1600" dirty="0">
                        <a:latin typeface="微軟正黑體" panose="020B0604030504040204" pitchFamily="34" charset="-120"/>
                        <a:ea typeface="微軟正黑體" panose="020B0604030504040204" pitchFamily="34" charset="-120"/>
                      </a:endParaRPr>
                    </a:p>
                  </a:txBody>
                  <a:tcPr marL="68580" marR="68580" marT="34290" marB="34290"/>
                </a:tc>
                <a:extLst>
                  <a:ext uri="{0D108BD9-81ED-4DB2-BD59-A6C34878D82A}">
                    <a16:rowId xmlns:a16="http://schemas.microsoft.com/office/drawing/2014/main" val="1491953498"/>
                  </a:ext>
                </a:extLst>
              </a:tr>
              <a:tr h="8915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資訊有什麼依據？</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zh-TW" altLang="en-US" sz="1600" b="0" i="0" kern="1200" dirty="0">
                          <a:solidFill>
                            <a:schemeClr val="dk1"/>
                          </a:solidFill>
                          <a:effectLst/>
                          <a:latin typeface="微軟正黑體" panose="020B0604030504040204" pitchFamily="34" charset="-120"/>
                          <a:ea typeface="微軟正黑體" panose="020B0604030504040204" pitchFamily="34" charset="-120"/>
                          <a:cs typeface="+mn-cs"/>
                        </a:rPr>
                        <a:t>肺炎可分為細菌性、病毒性及真菌性。雖然同為肺炎，</a:t>
                      </a:r>
                      <a:r>
                        <a:rPr lang="en-US" altLang="zh-TW" sz="1600" b="0" i="0" kern="1200" dirty="0">
                          <a:solidFill>
                            <a:schemeClr val="dk1"/>
                          </a:solidFill>
                          <a:effectLst/>
                          <a:latin typeface="微軟正黑體" panose="020B0604030504040204" pitchFamily="34" charset="-120"/>
                          <a:ea typeface="微軟正黑體" panose="020B0604030504040204" pitchFamily="34" charset="-120"/>
                          <a:cs typeface="+mn-cs"/>
                        </a:rPr>
                        <a:t>2019</a:t>
                      </a:r>
                      <a:r>
                        <a:rPr lang="zh-TW" altLang="en-US" sz="1600" b="0" i="0" kern="1200" dirty="0">
                          <a:solidFill>
                            <a:schemeClr val="dk1"/>
                          </a:solidFill>
                          <a:effectLst/>
                          <a:latin typeface="微軟正黑體" panose="020B0604030504040204" pitchFamily="34" charset="-120"/>
                          <a:ea typeface="微軟正黑體" panose="020B0604030504040204" pitchFamily="34" charset="-120"/>
                          <a:cs typeface="+mn-cs"/>
                        </a:rPr>
                        <a:t>冠狀病毒病的病原體屬病毒，而肺炎鏈球菌感染則屬細菌性，兩種病原體並不同。</a:t>
                      </a:r>
                      <a:endParaRPr lang="en-US" altLang="zh-TW" sz="1600" b="0" i="0" kern="1200" dirty="0">
                        <a:solidFill>
                          <a:schemeClr val="dk1"/>
                        </a:solidFill>
                        <a:effectLst/>
                        <a:latin typeface="微軟正黑體" panose="020B0604030504040204" pitchFamily="34" charset="-120"/>
                        <a:ea typeface="微軟正黑體" panose="020B0604030504040204" pitchFamily="34" charset="-120"/>
                        <a:cs typeface="+mn-cs"/>
                      </a:endParaRPr>
                    </a:p>
                    <a:p>
                      <a:pPr marL="285750" indent="-285750">
                        <a:buFont typeface="Arial" panose="020B0604020202020204" pitchFamily="34" charset="0"/>
                        <a:buChar char="•"/>
                      </a:pPr>
                      <a:r>
                        <a:rPr lang="zh-TW" altLang="en-US" sz="1600" b="0" i="0" kern="1200" dirty="0">
                          <a:solidFill>
                            <a:schemeClr val="dk1"/>
                          </a:solidFill>
                          <a:effectLst/>
                          <a:latin typeface="微軟正黑體" panose="020B0604030504040204" pitchFamily="34" charset="-120"/>
                          <a:ea typeface="微軟正黑體" panose="020B0604030504040204" pitchFamily="34" charset="-120"/>
                          <a:cs typeface="+mn-cs"/>
                        </a:rPr>
                        <a:t>醫生認為注射疫苗後，</a:t>
                      </a:r>
                      <a:r>
                        <a:rPr lang="zh-TW" altLang="en-US" sz="1600" b="0" i="0" kern="1200" dirty="0">
                          <a:solidFill>
                            <a:schemeClr val="tx1"/>
                          </a:solidFill>
                          <a:effectLst/>
                          <a:latin typeface="微軟正黑體" panose="020B0604030504040204" pitchFamily="34" charset="-120"/>
                          <a:ea typeface="微軟正黑體" panose="020B0604030504040204" pitchFamily="34" charset="-120"/>
                          <a:cs typeface="+mn-cs"/>
                        </a:rPr>
                        <a:t>可以預防「混合病情」，即冠狀病毒感染後，破壞身體的免疫系統，再感染細菌性肺炎，導致病情更加嚴重而死亡。</a:t>
                      </a:r>
                    </a:p>
                  </a:txBody>
                  <a:tcPr marL="68580" marR="68580" marT="34290" marB="34290"/>
                </a:tc>
                <a:tc vMerge="1">
                  <a:txBody>
                    <a:bodyPr/>
                    <a:lstStyle/>
                    <a:p>
                      <a:pPr marL="285750" indent="-285750">
                        <a:buFont typeface="Arial" panose="020B0604020202020204" pitchFamily="34" charset="0"/>
                        <a:buChar char="•"/>
                      </a:pPr>
                      <a:endParaRPr lang="zh-TW" altLang="en-US" sz="1800" b="0" i="0" kern="1200" dirty="0">
                        <a:solidFill>
                          <a:schemeClr val="dk1"/>
                        </a:solidFill>
                        <a:effectLst/>
                        <a:latin typeface="微軟正黑體" panose="020B0604030504040204" pitchFamily="34" charset="-120"/>
                        <a:ea typeface="微軟正黑體" panose="020B0604030504040204" pitchFamily="34" charset="-120"/>
                        <a:cs typeface="+mn-cs"/>
                      </a:endParaRPr>
                    </a:p>
                  </a:txBody>
                  <a:tcPr/>
                </a:tc>
                <a:extLst>
                  <a:ext uri="{0D108BD9-81ED-4DB2-BD59-A6C34878D82A}">
                    <a16:rowId xmlns:a16="http://schemas.microsoft.com/office/drawing/2014/main" val="2495541711"/>
                  </a:ext>
                </a:extLst>
              </a:tr>
              <a:tr h="8915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專家建議：</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a:txBody>
                    <a:bodyPr/>
                    <a:lstStyle/>
                    <a:p>
                      <a:pPr marL="0" marR="0" lvl="3"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600" dirty="0">
                          <a:latin typeface="微軟正黑體" panose="020B0604030504040204" pitchFamily="34" charset="-120"/>
                          <a:ea typeface="微軟正黑體" panose="020B0604030504040204" pitchFamily="34" charset="-120"/>
                        </a:rPr>
                        <a:t>世界衞生組織 </a:t>
                      </a:r>
                      <a:r>
                        <a:rPr lang="en-US" altLang="zh-TW" sz="1600" dirty="0">
                          <a:latin typeface="微軟正黑體" panose="020B0604030504040204" pitchFamily="34" charset="-120"/>
                          <a:ea typeface="微軟正黑體" panose="020B0604030504040204" pitchFamily="34" charset="-120"/>
                        </a:rPr>
                        <a:t>(</a:t>
                      </a:r>
                      <a:r>
                        <a:rPr lang="en-US" altLang="zh-TW" sz="1600" dirty="0">
                          <a:latin typeface="微軟正黑體" panose="020B0604030504040204" pitchFamily="34" charset="-120"/>
                          <a:ea typeface="微軟正黑體" panose="020B0604030504040204" pitchFamily="34" charset="-120"/>
                          <a:hlinkClick r:id="rId3"/>
                        </a:rPr>
                        <a:t>1</a:t>
                      </a:r>
                      <a:r>
                        <a:rPr lang="en-US" altLang="zh-TW" sz="1600" dirty="0">
                          <a:latin typeface="微軟正黑體" panose="020B0604030504040204" pitchFamily="34" charset="-120"/>
                          <a:ea typeface="微軟正黑體" panose="020B0604030504040204" pitchFamily="34" charset="-120"/>
                        </a:rPr>
                        <a:t>): </a:t>
                      </a:r>
                      <a:r>
                        <a:rPr lang="zh-CN" altLang="en-US" sz="1600" dirty="0">
                          <a:latin typeface="微軟正黑體" panose="020B0604030504040204" pitchFamily="34" charset="-120"/>
                          <a:ea typeface="微軟正黑體" panose="020B0604030504040204" pitchFamily="34" charset="-120"/>
                        </a:rPr>
                        <a:t>肺炎疫苗，如肺炎球菌疫苗和乙型流感嗜血桿菌疫苗，不能預防新型冠狀病毒。</a:t>
                      </a:r>
                      <a:r>
                        <a:rPr lang="zh-TW" altLang="en-US" sz="1600" dirty="0">
                          <a:latin typeface="微軟正黑體" panose="020B0604030504040204" pitchFamily="34" charset="-120"/>
                          <a:ea typeface="微軟正黑體" panose="020B0604030504040204" pitchFamily="34" charset="-120"/>
                        </a:rPr>
                        <a:t>因為</a:t>
                      </a:r>
                      <a:r>
                        <a:rPr lang="zh-CN" altLang="en-US" sz="1600" dirty="0">
                          <a:latin typeface="微軟正黑體" panose="020B0604030504040204" pitchFamily="34" charset="-120"/>
                          <a:ea typeface="微軟正黑體" panose="020B0604030504040204" pitchFamily="34" charset="-120"/>
                        </a:rPr>
                        <a:t>這</a:t>
                      </a:r>
                      <a:r>
                        <a:rPr lang="zh-TW" altLang="en-US" sz="1600" dirty="0">
                          <a:latin typeface="微軟正黑體" panose="020B0604030504040204" pitchFamily="34" charset="-120"/>
                          <a:ea typeface="微軟正黑體" panose="020B0604030504040204" pitchFamily="34" charset="-120"/>
                        </a:rPr>
                        <a:t>是新型</a:t>
                      </a:r>
                      <a:r>
                        <a:rPr lang="zh-CN" altLang="en-US" sz="1600" dirty="0">
                          <a:latin typeface="微軟正黑體" panose="020B0604030504040204" pitchFamily="34" charset="-120"/>
                          <a:ea typeface="微軟正黑體" panose="020B0604030504040204" pitchFamily="34" charset="-120"/>
                        </a:rPr>
                        <a:t>和不同的病毒，需要有專門疫苗。</a:t>
                      </a:r>
                      <a:r>
                        <a:rPr lang="zh-TW" altLang="en-US" sz="1600" dirty="0">
                          <a:latin typeface="微軟正黑體" panose="020B0604030504040204" pitchFamily="34" charset="-120"/>
                          <a:ea typeface="微軟正黑體" panose="020B0604030504040204" pitchFamily="34" charset="-120"/>
                        </a:rPr>
                        <a:t>雖然</a:t>
                      </a:r>
                      <a:r>
                        <a:rPr lang="zh-CN" altLang="en-US" sz="1600" dirty="0">
                          <a:latin typeface="微軟正黑體" panose="020B0604030504040204" pitchFamily="34" charset="-120"/>
                          <a:ea typeface="微軟正黑體" panose="020B0604030504040204" pitchFamily="34" charset="-120"/>
                        </a:rPr>
                        <a:t>這些呼吸道疾病疫苗對預防新型冠狀病毒無效果，但我們強烈建議接種這些疫苗，以維護健康。</a:t>
                      </a:r>
                      <a:endParaRPr lang="zh-TW" altLang="en-US" sz="1600" b="1" i="0" u="sng"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tc>
                  <a:txBody>
                    <a:bodyPr/>
                    <a:lstStyle/>
                    <a:p>
                      <a:pPr marL="0" marR="0" lvl="3"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zh-TW" altLang="en-US" sz="1600" u="none" strike="noStrike" kern="1200" cap="none" spc="0" normalizeH="0" baseline="0" dirty="0">
                          <a:ln>
                            <a:noFill/>
                          </a:ln>
                          <a:solidFill>
                            <a:srgbClr val="FF0000"/>
                          </a:solidFill>
                          <a:effectLst/>
                          <a:uLnTx/>
                          <a:uFillTx/>
                          <a:latin typeface="微軟正黑體" panose="020B0604030504040204" pitchFamily="34" charset="-120"/>
                          <a:ea typeface="微軟正黑體" panose="020B0604030504040204" pitchFamily="34" charset="-120"/>
                          <a:cs typeface="+mn-cs"/>
                        </a:rPr>
                        <a:t>國際衞生組織</a:t>
                      </a:r>
                      <a:r>
                        <a:rPr kumimoji="0" lang="zh-TW" altLang="en-US" sz="1600" u="none" strike="noStrike" kern="120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rPr>
                        <a:t>的建議</a:t>
                      </a:r>
                      <a:endParaRPr lang="zh-TW" altLang="en-US" sz="1600" b="1" i="0" u="sng"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576546210"/>
                  </a:ext>
                </a:extLst>
              </a:tr>
              <a:tr h="8915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健康管理與社會關懷科相關知識</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gridSpan="2">
                  <a:txBody>
                    <a:bodyPr/>
                    <a:lstStyle/>
                    <a:p>
                      <a:r>
                        <a:rPr lang="zh-TW" altLang="en-US" sz="1600" dirty="0">
                          <a:latin typeface="微軟正黑體" panose="020B0604030504040204" pitchFamily="34" charset="-120"/>
                          <a:ea typeface="微軟正黑體" panose="020B0604030504040204" pitchFamily="34" charset="-120"/>
                        </a:rPr>
                        <a:t>課題：</a:t>
                      </a:r>
                      <a:r>
                        <a:rPr lang="zh-TW" altLang="en-US" sz="1600" dirty="0">
                          <a:latin typeface="微軟正黑體" panose="020B0604030504040204" pitchFamily="34" charset="-120"/>
                          <a:ea typeface="微軟正黑體" panose="020B0604030504040204" pitchFamily="34" charset="-120"/>
                          <a:hlinkClick r:id="rId4"/>
                        </a:rPr>
                        <a:t>傳染病</a:t>
                      </a:r>
                      <a:r>
                        <a:rPr lang="zh-TW" altLang="en-US" sz="1600" dirty="0">
                          <a:latin typeface="微軟正黑體" panose="020B0604030504040204" pitchFamily="34" charset="-120"/>
                          <a:ea typeface="微軟正黑體" panose="020B0604030504040204" pitchFamily="34" charset="-120"/>
                        </a:rPr>
                        <a:t> </a:t>
                      </a:r>
                      <a:endParaRPr lang="en-US" altLang="zh-TW" sz="16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600" b="1" dirty="0">
                          <a:solidFill>
                            <a:srgbClr val="7030A0"/>
                          </a:solidFill>
                          <a:latin typeface="微軟正黑體" panose="020B0604030504040204" pitchFamily="34" charset="-120"/>
                          <a:ea typeface="微軟正黑體" panose="020B0604030504040204" pitchFamily="34" charset="-120"/>
                        </a:rPr>
                        <a:t>病原體</a:t>
                      </a:r>
                      <a:r>
                        <a:rPr lang="zh-TW" altLang="en-US" sz="1600" dirty="0">
                          <a:latin typeface="微軟正黑體" panose="020B0604030504040204" pitchFamily="34" charset="-120"/>
                          <a:ea typeface="微軟正黑體" panose="020B0604030504040204" pitchFamily="34" charset="-120"/>
                        </a:rPr>
                        <a:t>：病毒、細菌 </a:t>
                      </a:r>
                      <a:endParaRPr lang="en-US" altLang="zh-TW" sz="1600" dirty="0">
                        <a:solidFill>
                          <a:srgbClr val="FF0000"/>
                        </a:solidFill>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600" b="1" dirty="0">
                          <a:solidFill>
                            <a:srgbClr val="7030A0"/>
                          </a:solidFill>
                          <a:latin typeface="微軟正黑體" panose="020B0604030504040204" pitchFamily="34" charset="-120"/>
                          <a:ea typeface="微軟正黑體" panose="020B0604030504040204" pitchFamily="34" charset="-120"/>
                        </a:rPr>
                        <a:t>疫苗接種</a:t>
                      </a:r>
                      <a:r>
                        <a:rPr lang="zh-TW" altLang="en-US" sz="1600" dirty="0">
                          <a:latin typeface="微軟正黑體" panose="020B0604030504040204" pitchFamily="34" charset="-120"/>
                          <a:ea typeface="微軟正黑體" panose="020B0604030504040204" pitchFamily="34" charset="-120"/>
                        </a:rPr>
                        <a:t>：在人體內注射已死或減弱的病原體或極其相關的微生物，刺激人體的免疫反應，產生記憶細胞。當擁有相同抗原的病原體入侵時，身體便能在更短時間產生更多抗體，避免病情惡化。</a:t>
                      </a:r>
                      <a:endParaRPr lang="en-US" altLang="zh-TW" sz="1600" dirty="0">
                        <a:latin typeface="微軟正黑體" panose="020B0604030504040204" pitchFamily="34" charset="-120"/>
                        <a:ea typeface="微軟正黑體" panose="020B0604030504040204" pitchFamily="34" charset="-120"/>
                      </a:endParaRPr>
                    </a:p>
                  </a:txBody>
                  <a:tcPr marL="68580" marR="68580" marT="34290" marB="34290"/>
                </a:tc>
                <a:tc hMerge="1">
                  <a:txBody>
                    <a:bodyPr/>
                    <a:lstStyle/>
                    <a:p>
                      <a:pPr marL="285750" indent="-285750">
                        <a:buFont typeface="Arial" panose="020B0604020202020204" pitchFamily="34" charset="0"/>
                        <a:buChar char="•"/>
                      </a:pPr>
                      <a:endParaRPr lang="en-US" altLang="zh-TW" sz="18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501404386"/>
                  </a:ext>
                </a:extLst>
              </a:tr>
            </a:tbl>
          </a:graphicData>
        </a:graphic>
      </p:graphicFrame>
    </p:spTree>
    <p:extLst>
      <p:ext uri="{BB962C8B-B14F-4D97-AF65-F5344CB8AC3E}">
        <p14:creationId xmlns:p14="http://schemas.microsoft.com/office/powerpoint/2010/main" val="2363133907"/>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3164</TotalTime>
  <Words>2563</Words>
  <Application>Microsoft Macintosh PowerPoint</Application>
  <PresentationFormat>如螢幕大小 (4:3)</PresentationFormat>
  <Paragraphs>197</Paragraphs>
  <Slides>12</Slides>
  <Notes>11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12</vt:i4>
      </vt:variant>
    </vt:vector>
  </HeadingPairs>
  <TitlesOfParts>
    <vt:vector size="19" baseType="lpstr">
      <vt:lpstr>微軟正黑體</vt:lpstr>
      <vt:lpstr>新細明體</vt:lpstr>
      <vt:lpstr>Arial</vt:lpstr>
      <vt:lpstr>Calibri</vt:lpstr>
      <vt:lpstr>Calibri Light</vt:lpstr>
      <vt:lpstr>Wingdings</vt:lpstr>
      <vt:lpstr>Office 佈景主題</vt:lpstr>
      <vt:lpstr>解讀及驗證健康資訊  應用例子：  2019冠狀病毒病</vt:lpstr>
      <vt:lpstr>2019冠狀病毒病知多少？</vt:lpstr>
      <vt:lpstr>活動 (1)</vt:lpstr>
      <vt:lpstr>活動(2)</vt:lpstr>
      <vt:lpstr>例子(1)：病毒可通過蚊蟲叮咬傳播嗎？</vt:lpstr>
      <vt:lpstr>例子(2)：病毒可殘留在物件表面嗎？</vt:lpstr>
      <vt:lpstr>例子(3)： 2019冠狀病毒來自動物？</vt:lpstr>
      <vt:lpstr>例子(4)：為何要保持社交距離？</vt:lpstr>
      <vt:lpstr>例子(5)：注射肺炎鏈球菌針可預防2019冠狀病毒病嗎？</vt:lpstr>
      <vt:lpstr>解讀和驗證健康資訊</vt:lpstr>
      <vt:lpstr>成為健康公民</vt:lpstr>
      <vt:lpstr>專家及政府機構建議，可參考：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WU, Man-wai Josephine</dc:creator>
  <cp:lastModifiedBy>josephine wu</cp:lastModifiedBy>
  <cp:revision>147</cp:revision>
  <cp:lastPrinted>2020-06-16T01:29:23Z</cp:lastPrinted>
  <dcterms:created xsi:type="dcterms:W3CDTF">2020-06-09T03:40:41Z</dcterms:created>
  <dcterms:modified xsi:type="dcterms:W3CDTF">2020-09-04T08:49:24Z</dcterms:modified>
</cp:coreProperties>
</file>